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306" r:id="rId2"/>
    <p:sldId id="274" r:id="rId3"/>
    <p:sldId id="288" r:id="rId4"/>
    <p:sldId id="269" r:id="rId5"/>
    <p:sldId id="273" r:id="rId6"/>
    <p:sldId id="260" r:id="rId7"/>
    <p:sldId id="384" r:id="rId8"/>
    <p:sldId id="315" r:id="rId9"/>
    <p:sldId id="292" r:id="rId10"/>
    <p:sldId id="388" r:id="rId11"/>
    <p:sldId id="389" r:id="rId12"/>
    <p:sldId id="390" r:id="rId13"/>
    <p:sldId id="372" r:id="rId14"/>
    <p:sldId id="387" r:id="rId15"/>
    <p:sldId id="314" r:id="rId16"/>
    <p:sldId id="277" r:id="rId17"/>
    <p:sldId id="287" r:id="rId18"/>
    <p:sldId id="291" r:id="rId19"/>
    <p:sldId id="385" r:id="rId20"/>
    <p:sldId id="307" r:id="rId21"/>
    <p:sldId id="256" r:id="rId22"/>
    <p:sldId id="328" r:id="rId23"/>
    <p:sldId id="295" r:id="rId24"/>
    <p:sldId id="3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2" autoAdjust="0"/>
    <p:restoredTop sz="94873"/>
  </p:normalViewPr>
  <p:slideViewPr>
    <p:cSldViewPr snapToGrid="0" snapToObjects="1" showGuides="1">
      <p:cViewPr varScale="1">
        <p:scale>
          <a:sx n="82" d="100"/>
          <a:sy n="82" d="100"/>
        </p:scale>
        <p:origin x="49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847AB-3B75-FF4A-B0A2-6BEB5C2F7506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9A84A-733A-0C47-AC2B-F0C70F83A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9602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427355"/>
            <a:ext cx="3963476" cy="4289503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871812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-386458" y="1260375"/>
            <a:ext cx="4397254" cy="4336451"/>
          </a:xfrm>
          <a:custGeom>
            <a:avLst/>
            <a:gdLst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0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2396248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1241 h 4336451"/>
              <a:gd name="connsiteX1" fmla="*/ 1958741 w 7680637"/>
              <a:gd name="connsiteY1" fmla="*/ 4395 h 4336451"/>
              <a:gd name="connsiteX2" fmla="*/ 2359375 w 7680637"/>
              <a:gd name="connsiteY2" fmla="*/ 113712 h 4336451"/>
              <a:gd name="connsiteX3" fmla="*/ 2789536 w 7680637"/>
              <a:gd name="connsiteY3" fmla="*/ 374021 h 4336451"/>
              <a:gd name="connsiteX4" fmla="*/ 3102571 w 7680637"/>
              <a:gd name="connsiteY4" fmla="*/ 643354 h 4336451"/>
              <a:gd name="connsiteX5" fmla="*/ 3332895 w 7680637"/>
              <a:gd name="connsiteY5" fmla="*/ 879443 h 4336451"/>
              <a:gd name="connsiteX6" fmla="*/ 3547486 w 7680637"/>
              <a:gd name="connsiteY6" fmla="*/ 1125263 h 4336451"/>
              <a:gd name="connsiteX7" fmla="*/ 3559541 w 7680637"/>
              <a:gd name="connsiteY7" fmla="*/ 1136814 h 4336451"/>
              <a:gd name="connsiteX8" fmla="*/ 3594844 w 7680637"/>
              <a:gd name="connsiteY8" fmla="*/ 1179839 h 4336451"/>
              <a:gd name="connsiteX9" fmla="*/ 3608488 w 7680637"/>
              <a:gd name="connsiteY9" fmla="*/ 1199610 h 4336451"/>
              <a:gd name="connsiteX10" fmla="*/ 3859378 w 7680637"/>
              <a:gd name="connsiteY10" fmla="*/ 1530521 h 4336451"/>
              <a:gd name="connsiteX11" fmla="*/ 4127150 w 7680637"/>
              <a:gd name="connsiteY11" fmla="*/ 1957420 h 4336451"/>
              <a:gd name="connsiteX12" fmla="*/ 4318633 w 7680637"/>
              <a:gd name="connsiteY12" fmla="*/ 2395038 h 4336451"/>
              <a:gd name="connsiteX13" fmla="*/ 4397027 w 7680637"/>
              <a:gd name="connsiteY13" fmla="*/ 2829633 h 4336451"/>
              <a:gd name="connsiteX14" fmla="*/ 4225697 w 7680637"/>
              <a:gd name="connsiteY14" fmla="*/ 3419902 h 4336451"/>
              <a:gd name="connsiteX15" fmla="*/ 4062935 w 7680637"/>
              <a:gd name="connsiteY15" fmla="*/ 3609295 h 4336451"/>
              <a:gd name="connsiteX16" fmla="*/ 4026361 w 7680637"/>
              <a:gd name="connsiteY16" fmla="*/ 3648304 h 4336451"/>
              <a:gd name="connsiteX17" fmla="*/ 3960411 w 7680637"/>
              <a:gd name="connsiteY17" fmla="*/ 3702417 h 4336451"/>
              <a:gd name="connsiteX18" fmla="*/ 3930096 w 7680637"/>
              <a:gd name="connsiteY18" fmla="*/ 3720145 h 4336451"/>
              <a:gd name="connsiteX19" fmla="*/ 3581683 w 7680637"/>
              <a:gd name="connsiteY19" fmla="*/ 3923972 h 4336451"/>
              <a:gd name="connsiteX20" fmla="*/ 3065181 w 7680637"/>
              <a:gd name="connsiteY20" fmla="*/ 4112732 h 4336451"/>
              <a:gd name="connsiteX21" fmla="*/ 2281419 w 7680637"/>
              <a:gd name="connsiteY21" fmla="*/ 4276486 h 4336451"/>
              <a:gd name="connsiteX22" fmla="*/ 1509106 w 7680637"/>
              <a:gd name="connsiteY22" fmla="*/ 4336355 h 4336451"/>
              <a:gd name="connsiteX23" fmla="*/ 987175 w 7680637"/>
              <a:gd name="connsiteY23" fmla="*/ 4286597 h 4336451"/>
              <a:gd name="connsiteX24" fmla="*/ 589146 w 7680637"/>
              <a:gd name="connsiteY24" fmla="*/ 4153435 h 4336451"/>
              <a:gd name="connsiteX25" fmla="*/ 309879 w 7680637"/>
              <a:gd name="connsiteY25" fmla="*/ 3953535 h 4336451"/>
              <a:gd name="connsiteX26" fmla="*/ 268865 w 7680637"/>
              <a:gd name="connsiteY26" fmla="*/ 3913607 h 4336451"/>
              <a:gd name="connsiteX27" fmla="*/ 226554 w 7680637"/>
              <a:gd name="connsiteY27" fmla="*/ 3862040 h 4336451"/>
              <a:gd name="connsiteX28" fmla="*/ 218482 w 7680637"/>
              <a:gd name="connsiteY28" fmla="*/ 3847486 h 4336451"/>
              <a:gd name="connsiteX29" fmla="*/ 164739 w 7680637"/>
              <a:gd name="connsiteY29" fmla="*/ 3765333 h 4336451"/>
              <a:gd name="connsiteX30" fmla="*/ 30218 w 7680637"/>
              <a:gd name="connsiteY30" fmla="*/ 3404051 h 4336451"/>
              <a:gd name="connsiteX31" fmla="*/ 6563 w 7680637"/>
              <a:gd name="connsiteY31" fmla="*/ 2907338 h 4336451"/>
              <a:gd name="connsiteX32" fmla="*/ 94549 w 7680637"/>
              <a:gd name="connsiteY32" fmla="*/ 2373545 h 4336451"/>
              <a:gd name="connsiteX33" fmla="*/ 517592 w 7680637"/>
              <a:gd name="connsiteY33" fmla="*/ 1199844 h 4336451"/>
              <a:gd name="connsiteX34" fmla="*/ 854449 w 7680637"/>
              <a:gd name="connsiteY34" fmla="*/ 622773 h 4336451"/>
              <a:gd name="connsiteX35" fmla="*/ 1142073 w 7680637"/>
              <a:gd name="connsiteY35" fmla="*/ 301812 h 4336451"/>
              <a:gd name="connsiteX36" fmla="*/ 1156923 w 7680637"/>
              <a:gd name="connsiteY36" fmla="*/ 285659 h 4336451"/>
              <a:gd name="connsiteX37" fmla="*/ 1219944 w 7680637"/>
              <a:gd name="connsiteY37" fmla="*/ 233949 h 4336451"/>
              <a:gd name="connsiteX38" fmla="*/ 1243132 w 7680637"/>
              <a:gd name="connsiteY38" fmla="*/ 219158 h 4336451"/>
              <a:gd name="connsiteX39" fmla="*/ 1408343 w 7680637"/>
              <a:gd name="connsiteY39" fmla="*/ 113509 h 4336451"/>
              <a:gd name="connsiteX40" fmla="*/ 1815121 w 7680637"/>
              <a:gd name="connsiteY40" fmla="*/ 1241 h 4336451"/>
              <a:gd name="connsiteX41" fmla="*/ 5284387 w 7680637"/>
              <a:gd name="connsiteY41" fmla="*/ 1821783 h 4336451"/>
              <a:gd name="connsiteX42" fmla="*/ 7680637 w 7680637"/>
              <a:gd name="connsiteY42" fmla="*/ 1821783 h 4336451"/>
              <a:gd name="connsiteX43" fmla="*/ 5284387 w 7680637"/>
              <a:gd name="connsiteY43" fmla="*/ 1821783 h 4336451"/>
              <a:gd name="connsiteX0" fmla="*/ 1815121 w 4397254"/>
              <a:gd name="connsiteY0" fmla="*/ 1241 h 4336451"/>
              <a:gd name="connsiteX1" fmla="*/ 1958741 w 4397254"/>
              <a:gd name="connsiteY1" fmla="*/ 4395 h 4336451"/>
              <a:gd name="connsiteX2" fmla="*/ 2359375 w 4397254"/>
              <a:gd name="connsiteY2" fmla="*/ 113712 h 4336451"/>
              <a:gd name="connsiteX3" fmla="*/ 2789536 w 4397254"/>
              <a:gd name="connsiteY3" fmla="*/ 374021 h 4336451"/>
              <a:gd name="connsiteX4" fmla="*/ 3102571 w 4397254"/>
              <a:gd name="connsiteY4" fmla="*/ 643354 h 4336451"/>
              <a:gd name="connsiteX5" fmla="*/ 3332895 w 4397254"/>
              <a:gd name="connsiteY5" fmla="*/ 879443 h 4336451"/>
              <a:gd name="connsiteX6" fmla="*/ 3547486 w 4397254"/>
              <a:gd name="connsiteY6" fmla="*/ 1125263 h 4336451"/>
              <a:gd name="connsiteX7" fmla="*/ 3559541 w 4397254"/>
              <a:gd name="connsiteY7" fmla="*/ 1136814 h 4336451"/>
              <a:gd name="connsiteX8" fmla="*/ 3594844 w 4397254"/>
              <a:gd name="connsiteY8" fmla="*/ 1179839 h 4336451"/>
              <a:gd name="connsiteX9" fmla="*/ 3608488 w 4397254"/>
              <a:gd name="connsiteY9" fmla="*/ 1199610 h 4336451"/>
              <a:gd name="connsiteX10" fmla="*/ 3859378 w 4397254"/>
              <a:gd name="connsiteY10" fmla="*/ 1530521 h 4336451"/>
              <a:gd name="connsiteX11" fmla="*/ 4127150 w 4397254"/>
              <a:gd name="connsiteY11" fmla="*/ 1957420 h 4336451"/>
              <a:gd name="connsiteX12" fmla="*/ 4318633 w 4397254"/>
              <a:gd name="connsiteY12" fmla="*/ 2395038 h 4336451"/>
              <a:gd name="connsiteX13" fmla="*/ 4397027 w 4397254"/>
              <a:gd name="connsiteY13" fmla="*/ 2829633 h 4336451"/>
              <a:gd name="connsiteX14" fmla="*/ 4225697 w 4397254"/>
              <a:gd name="connsiteY14" fmla="*/ 3419902 h 4336451"/>
              <a:gd name="connsiteX15" fmla="*/ 4062935 w 4397254"/>
              <a:gd name="connsiteY15" fmla="*/ 3609295 h 4336451"/>
              <a:gd name="connsiteX16" fmla="*/ 4026361 w 4397254"/>
              <a:gd name="connsiteY16" fmla="*/ 3648304 h 4336451"/>
              <a:gd name="connsiteX17" fmla="*/ 3960411 w 4397254"/>
              <a:gd name="connsiteY17" fmla="*/ 3702417 h 4336451"/>
              <a:gd name="connsiteX18" fmla="*/ 3930096 w 4397254"/>
              <a:gd name="connsiteY18" fmla="*/ 3720145 h 4336451"/>
              <a:gd name="connsiteX19" fmla="*/ 3581683 w 4397254"/>
              <a:gd name="connsiteY19" fmla="*/ 3923972 h 4336451"/>
              <a:gd name="connsiteX20" fmla="*/ 3065181 w 4397254"/>
              <a:gd name="connsiteY20" fmla="*/ 4112732 h 4336451"/>
              <a:gd name="connsiteX21" fmla="*/ 2281419 w 4397254"/>
              <a:gd name="connsiteY21" fmla="*/ 4276486 h 4336451"/>
              <a:gd name="connsiteX22" fmla="*/ 1509106 w 4397254"/>
              <a:gd name="connsiteY22" fmla="*/ 4336355 h 4336451"/>
              <a:gd name="connsiteX23" fmla="*/ 987175 w 4397254"/>
              <a:gd name="connsiteY23" fmla="*/ 4286597 h 4336451"/>
              <a:gd name="connsiteX24" fmla="*/ 589146 w 4397254"/>
              <a:gd name="connsiteY24" fmla="*/ 4153435 h 4336451"/>
              <a:gd name="connsiteX25" fmla="*/ 309879 w 4397254"/>
              <a:gd name="connsiteY25" fmla="*/ 3953535 h 4336451"/>
              <a:gd name="connsiteX26" fmla="*/ 268865 w 4397254"/>
              <a:gd name="connsiteY26" fmla="*/ 3913607 h 4336451"/>
              <a:gd name="connsiteX27" fmla="*/ 226554 w 4397254"/>
              <a:gd name="connsiteY27" fmla="*/ 3862040 h 4336451"/>
              <a:gd name="connsiteX28" fmla="*/ 218482 w 4397254"/>
              <a:gd name="connsiteY28" fmla="*/ 3847486 h 4336451"/>
              <a:gd name="connsiteX29" fmla="*/ 164739 w 4397254"/>
              <a:gd name="connsiteY29" fmla="*/ 3765333 h 4336451"/>
              <a:gd name="connsiteX30" fmla="*/ 30218 w 4397254"/>
              <a:gd name="connsiteY30" fmla="*/ 3404051 h 4336451"/>
              <a:gd name="connsiteX31" fmla="*/ 6563 w 4397254"/>
              <a:gd name="connsiteY31" fmla="*/ 2907338 h 4336451"/>
              <a:gd name="connsiteX32" fmla="*/ 94549 w 4397254"/>
              <a:gd name="connsiteY32" fmla="*/ 2373545 h 4336451"/>
              <a:gd name="connsiteX33" fmla="*/ 517592 w 4397254"/>
              <a:gd name="connsiteY33" fmla="*/ 1199844 h 4336451"/>
              <a:gd name="connsiteX34" fmla="*/ 854449 w 4397254"/>
              <a:gd name="connsiteY34" fmla="*/ 622773 h 4336451"/>
              <a:gd name="connsiteX35" fmla="*/ 1142073 w 4397254"/>
              <a:gd name="connsiteY35" fmla="*/ 301812 h 4336451"/>
              <a:gd name="connsiteX36" fmla="*/ 1156923 w 4397254"/>
              <a:gd name="connsiteY36" fmla="*/ 285659 h 4336451"/>
              <a:gd name="connsiteX37" fmla="*/ 1219944 w 4397254"/>
              <a:gd name="connsiteY37" fmla="*/ 233949 h 4336451"/>
              <a:gd name="connsiteX38" fmla="*/ 1243132 w 4397254"/>
              <a:gd name="connsiteY38" fmla="*/ 219158 h 4336451"/>
              <a:gd name="connsiteX39" fmla="*/ 1408343 w 4397254"/>
              <a:gd name="connsiteY39" fmla="*/ 113509 h 4336451"/>
              <a:gd name="connsiteX40" fmla="*/ 1815121 w 4397254"/>
              <a:gd name="connsiteY40" fmla="*/ 1241 h 433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97254" h="4336451">
                <a:moveTo>
                  <a:pt x="1815121" y="1241"/>
                </a:moveTo>
                <a:cubicBezTo>
                  <a:pt x="1862318" y="-1137"/>
                  <a:pt x="1910189" y="-102"/>
                  <a:pt x="1958741" y="4395"/>
                </a:cubicBezTo>
                <a:cubicBezTo>
                  <a:pt x="2098628" y="17457"/>
                  <a:pt x="2231379" y="57015"/>
                  <a:pt x="2359375" y="113712"/>
                </a:cubicBezTo>
                <a:cubicBezTo>
                  <a:pt x="2513869" y="182282"/>
                  <a:pt x="2655218" y="272222"/>
                  <a:pt x="2789536" y="374021"/>
                </a:cubicBezTo>
                <a:cubicBezTo>
                  <a:pt x="2899333" y="457559"/>
                  <a:pt x="3002950" y="548021"/>
                  <a:pt x="3102571" y="643354"/>
                </a:cubicBezTo>
                <a:cubicBezTo>
                  <a:pt x="3182202" y="719351"/>
                  <a:pt x="3259630" y="797689"/>
                  <a:pt x="3332895" y="879443"/>
                </a:cubicBezTo>
                <a:cubicBezTo>
                  <a:pt x="3405797" y="960434"/>
                  <a:pt x="3476103" y="1043291"/>
                  <a:pt x="3547486" y="1125263"/>
                </a:cubicBezTo>
                <a:cubicBezTo>
                  <a:pt x="3551145" y="1129408"/>
                  <a:pt x="3555574" y="1132922"/>
                  <a:pt x="3559541" y="1136814"/>
                </a:cubicBezTo>
                <a:lnTo>
                  <a:pt x="3594844" y="1179839"/>
                </a:lnTo>
                <a:cubicBezTo>
                  <a:pt x="3599444" y="1186387"/>
                  <a:pt x="3603581" y="1193315"/>
                  <a:pt x="3608488" y="1199610"/>
                </a:cubicBezTo>
                <a:cubicBezTo>
                  <a:pt x="3695148" y="1307428"/>
                  <a:pt x="3779473" y="1417425"/>
                  <a:pt x="3859378" y="1530521"/>
                </a:cubicBezTo>
                <a:cubicBezTo>
                  <a:pt x="3956253" y="1668069"/>
                  <a:pt x="4046908" y="1809665"/>
                  <a:pt x="4127150" y="1957420"/>
                </a:cubicBezTo>
                <a:cubicBezTo>
                  <a:pt x="4203278" y="2097963"/>
                  <a:pt x="4269448" y="2242711"/>
                  <a:pt x="4318633" y="2395038"/>
                </a:cubicBezTo>
                <a:cubicBezTo>
                  <a:pt x="4364176" y="2536327"/>
                  <a:pt x="4394000" y="2680458"/>
                  <a:pt x="4397027" y="2829633"/>
                </a:cubicBezTo>
                <a:cubicBezTo>
                  <a:pt x="4401223" y="3044022"/>
                  <a:pt x="4347375" y="3241718"/>
                  <a:pt x="4225697" y="3419902"/>
                </a:cubicBezTo>
                <a:cubicBezTo>
                  <a:pt x="4178523" y="3489045"/>
                  <a:pt x="4123864" y="3551893"/>
                  <a:pt x="4062935" y="3609295"/>
                </a:cubicBezTo>
                <a:cubicBezTo>
                  <a:pt x="4050000" y="3621498"/>
                  <a:pt x="4038518" y="3635153"/>
                  <a:pt x="4026361" y="3648304"/>
                </a:cubicBezTo>
                <a:lnTo>
                  <a:pt x="3960411" y="3702417"/>
                </a:lnTo>
                <a:cubicBezTo>
                  <a:pt x="3950306" y="3708327"/>
                  <a:pt x="3939576" y="3713159"/>
                  <a:pt x="3930096" y="3720145"/>
                </a:cubicBezTo>
                <a:cubicBezTo>
                  <a:pt x="3821235" y="3800204"/>
                  <a:pt x="3704076" y="3866689"/>
                  <a:pt x="3581683" y="3923972"/>
                </a:cubicBezTo>
                <a:cubicBezTo>
                  <a:pt x="3415114" y="4001885"/>
                  <a:pt x="3241981" y="4062685"/>
                  <a:pt x="3065181" y="4112732"/>
                </a:cubicBezTo>
                <a:cubicBezTo>
                  <a:pt x="2807878" y="4185956"/>
                  <a:pt x="2545972" y="4237546"/>
                  <a:pt x="2281419" y="4276486"/>
                </a:cubicBezTo>
                <a:cubicBezTo>
                  <a:pt x="2025295" y="4314067"/>
                  <a:pt x="1768171" y="4338178"/>
                  <a:pt x="1509106" y="4336355"/>
                </a:cubicBezTo>
                <a:cubicBezTo>
                  <a:pt x="1333688" y="4334979"/>
                  <a:pt x="1159288" y="4321650"/>
                  <a:pt x="987175" y="4286597"/>
                </a:cubicBezTo>
                <a:cubicBezTo>
                  <a:pt x="848988" y="4258642"/>
                  <a:pt x="715269" y="4216963"/>
                  <a:pt x="589146" y="4153435"/>
                </a:cubicBezTo>
                <a:cubicBezTo>
                  <a:pt x="485705" y="4101209"/>
                  <a:pt x="391685" y="4035954"/>
                  <a:pt x="309879" y="3953535"/>
                </a:cubicBezTo>
                <a:cubicBezTo>
                  <a:pt x="296422" y="3939962"/>
                  <a:pt x="282631" y="3926927"/>
                  <a:pt x="268865" y="3913607"/>
                </a:cubicBezTo>
                <a:lnTo>
                  <a:pt x="226554" y="3862040"/>
                </a:lnTo>
                <a:cubicBezTo>
                  <a:pt x="223819" y="3857134"/>
                  <a:pt x="221677" y="3852011"/>
                  <a:pt x="218482" y="3847486"/>
                </a:cubicBezTo>
                <a:cubicBezTo>
                  <a:pt x="200618" y="3820062"/>
                  <a:pt x="181393" y="3793486"/>
                  <a:pt x="164739" y="3765333"/>
                </a:cubicBezTo>
                <a:cubicBezTo>
                  <a:pt x="97787" y="3653256"/>
                  <a:pt x="55417" y="3531860"/>
                  <a:pt x="30218" y="3404051"/>
                </a:cubicBezTo>
                <a:cubicBezTo>
                  <a:pt x="-2189" y="3239807"/>
                  <a:pt x="-5794" y="3073902"/>
                  <a:pt x="6563" y="2907338"/>
                </a:cubicBezTo>
                <a:cubicBezTo>
                  <a:pt x="19827" y="2726795"/>
                  <a:pt x="51054" y="2548982"/>
                  <a:pt x="94549" y="2373545"/>
                </a:cubicBezTo>
                <a:cubicBezTo>
                  <a:pt x="194967" y="1967715"/>
                  <a:pt x="339184" y="1577558"/>
                  <a:pt x="517592" y="1199844"/>
                </a:cubicBezTo>
                <a:cubicBezTo>
                  <a:pt x="613094" y="997614"/>
                  <a:pt x="722388" y="803389"/>
                  <a:pt x="854449" y="622773"/>
                </a:cubicBezTo>
                <a:cubicBezTo>
                  <a:pt x="939492" y="506147"/>
                  <a:pt x="1031609" y="395627"/>
                  <a:pt x="1142073" y="301812"/>
                </a:cubicBezTo>
                <a:cubicBezTo>
                  <a:pt x="1147644" y="296975"/>
                  <a:pt x="1152023" y="291001"/>
                  <a:pt x="1156923" y="285659"/>
                </a:cubicBezTo>
                <a:lnTo>
                  <a:pt x="1219944" y="233949"/>
                </a:lnTo>
                <a:cubicBezTo>
                  <a:pt x="1227812" y="229081"/>
                  <a:pt x="1236043" y="224975"/>
                  <a:pt x="1243132" y="219158"/>
                </a:cubicBezTo>
                <a:cubicBezTo>
                  <a:pt x="1294110" y="177594"/>
                  <a:pt x="1350030" y="143622"/>
                  <a:pt x="1408343" y="113509"/>
                </a:cubicBezTo>
                <a:cubicBezTo>
                  <a:pt x="1538001" y="46229"/>
                  <a:pt x="1673529" y="8376"/>
                  <a:pt x="1815121" y="1241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46292" y="0"/>
            <a:ext cx="324570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703805" y="0"/>
            <a:ext cx="278439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6497859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790700" y="1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790700" y="4485504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439061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36103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7814852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17975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550353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263511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6418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94610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546455" y="0"/>
            <a:ext cx="8999137" cy="4753614"/>
          </a:xfrm>
          <a:custGeom>
            <a:avLst/>
            <a:gdLst>
              <a:gd name="connsiteX0" fmla="*/ 160403 w 8999137"/>
              <a:gd name="connsiteY0" fmla="*/ 0 h 4753614"/>
              <a:gd name="connsiteX1" fmla="*/ 8778621 w 8999137"/>
              <a:gd name="connsiteY1" fmla="*/ 0 h 4753614"/>
              <a:gd name="connsiteX2" fmla="*/ 8830686 w 8999137"/>
              <a:gd name="connsiteY2" fmla="*/ 125692 h 4753614"/>
              <a:gd name="connsiteX3" fmla="*/ 8956500 w 8999137"/>
              <a:gd name="connsiteY3" fmla="*/ 566655 h 4753614"/>
              <a:gd name="connsiteX4" fmla="*/ 8817116 w 8999137"/>
              <a:gd name="connsiteY4" fmla="*/ 1831562 h 4753614"/>
              <a:gd name="connsiteX5" fmla="*/ 8552543 w 8999137"/>
              <a:gd name="connsiteY5" fmla="*/ 2275779 h 4753614"/>
              <a:gd name="connsiteX6" fmla="*/ 8491828 w 8999137"/>
              <a:gd name="connsiteY6" fmla="*/ 2368359 h 4753614"/>
              <a:gd name="connsiteX7" fmla="*/ 8376572 w 8999137"/>
              <a:gd name="connsiteY7" fmla="*/ 2502201 h 4753614"/>
              <a:gd name="connsiteX8" fmla="*/ 8321049 w 8999137"/>
              <a:gd name="connsiteY8" fmla="*/ 2549147 h 4753614"/>
              <a:gd name="connsiteX9" fmla="*/ 7682953 w 8999137"/>
              <a:gd name="connsiteY9" fmla="*/ 3088875 h 4753614"/>
              <a:gd name="connsiteX10" fmla="*/ 6696654 w 8999137"/>
              <a:gd name="connsiteY10" fmla="*/ 3657691 h 4753614"/>
              <a:gd name="connsiteX11" fmla="*/ 5156343 w 8999137"/>
              <a:gd name="connsiteY11" fmla="*/ 4270617 h 4753614"/>
              <a:gd name="connsiteX12" fmla="*/ 3602413 w 8999137"/>
              <a:gd name="connsiteY12" fmla="*/ 4667581 h 4753614"/>
              <a:gd name="connsiteX13" fmla="*/ 2520156 w 8999137"/>
              <a:gd name="connsiteY13" fmla="*/ 4751840 h 4753614"/>
              <a:gd name="connsiteX14" fmla="*/ 1660932 w 8999137"/>
              <a:gd name="connsiteY14" fmla="*/ 4621890 h 4753614"/>
              <a:gd name="connsiteX15" fmla="*/ 1020188 w 8999137"/>
              <a:gd name="connsiteY15" fmla="*/ 4313553 h 4753614"/>
              <a:gd name="connsiteX16" fmla="*/ 922325 w 8999137"/>
              <a:gd name="connsiteY16" fmla="*/ 4246711 h 4753614"/>
              <a:gd name="connsiteX17" fmla="*/ 817674 w 8999137"/>
              <a:gd name="connsiteY17" fmla="*/ 4156590 h 4753614"/>
              <a:gd name="connsiteX18" fmla="*/ 796031 w 8999137"/>
              <a:gd name="connsiteY18" fmla="*/ 4129779 h 4753614"/>
              <a:gd name="connsiteX19" fmla="*/ 657178 w 8999137"/>
              <a:gd name="connsiteY19" fmla="*/ 3981342 h 4753614"/>
              <a:gd name="connsiteX20" fmla="*/ 254230 w 8999137"/>
              <a:gd name="connsiteY20" fmla="*/ 3292333 h 4753614"/>
              <a:gd name="connsiteX21" fmla="*/ 29210 w 8999137"/>
              <a:gd name="connsiteY21" fmla="*/ 2287638 h 4753614"/>
              <a:gd name="connsiteX22" fmla="*/ 18702 w 8999137"/>
              <a:gd name="connsiteY22" fmla="*/ 1167583 h 4753614"/>
              <a:gd name="connsiteX23" fmla="*/ 81464 w 8999137"/>
              <a:gd name="connsiteY23" fmla="*/ 522993 h 47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99137" h="4753614">
                <a:moveTo>
                  <a:pt x="160403" y="0"/>
                </a:moveTo>
                <a:lnTo>
                  <a:pt x="8778621" y="0"/>
                </a:lnTo>
                <a:lnTo>
                  <a:pt x="8830686" y="125692"/>
                </a:lnTo>
                <a:cubicBezTo>
                  <a:pt x="8884022" y="268426"/>
                  <a:pt x="8926868" y="415063"/>
                  <a:pt x="8956500" y="566655"/>
                </a:cubicBezTo>
                <a:cubicBezTo>
                  <a:pt x="9041356" y="1002437"/>
                  <a:pt x="9001882" y="1424828"/>
                  <a:pt x="8817116" y="1831562"/>
                </a:cubicBezTo>
                <a:cubicBezTo>
                  <a:pt x="8745505" y="1989377"/>
                  <a:pt x="8656388" y="2137016"/>
                  <a:pt x="8552543" y="2275779"/>
                </a:cubicBezTo>
                <a:cubicBezTo>
                  <a:pt x="8530503" y="2305272"/>
                  <a:pt x="8511944" y="2337209"/>
                  <a:pt x="8491828" y="2368359"/>
                </a:cubicBezTo>
                <a:lnTo>
                  <a:pt x="8376572" y="2502201"/>
                </a:lnTo>
                <a:cubicBezTo>
                  <a:pt x="8358065" y="2517851"/>
                  <a:pt x="8337899" y="2531525"/>
                  <a:pt x="8321049" y="2549147"/>
                </a:cubicBezTo>
                <a:cubicBezTo>
                  <a:pt x="8127505" y="2751181"/>
                  <a:pt x="7912204" y="2928481"/>
                  <a:pt x="7682953" y="3088875"/>
                </a:cubicBezTo>
                <a:cubicBezTo>
                  <a:pt x="7370941" y="3307068"/>
                  <a:pt x="7039450" y="3492693"/>
                  <a:pt x="6696654" y="3657691"/>
                </a:cubicBezTo>
                <a:cubicBezTo>
                  <a:pt x="6197909" y="3898611"/>
                  <a:pt x="5682077" y="4097043"/>
                  <a:pt x="5156343" y="4270617"/>
                </a:cubicBezTo>
                <a:cubicBezTo>
                  <a:pt x="4647318" y="4438419"/>
                  <a:pt x="4131460" y="4579103"/>
                  <a:pt x="3602413" y="4667581"/>
                </a:cubicBezTo>
                <a:cubicBezTo>
                  <a:pt x="3244135" y="4727203"/>
                  <a:pt x="2883679" y="4762083"/>
                  <a:pt x="2520156" y="4751840"/>
                </a:cubicBezTo>
                <a:cubicBezTo>
                  <a:pt x="2228356" y="4744000"/>
                  <a:pt x="1940786" y="4706579"/>
                  <a:pt x="1660932" y="4621890"/>
                </a:cubicBezTo>
                <a:cubicBezTo>
                  <a:pt x="1431364" y="4552181"/>
                  <a:pt x="1216374" y="4452545"/>
                  <a:pt x="1020188" y="4313553"/>
                </a:cubicBezTo>
                <a:cubicBezTo>
                  <a:pt x="987911" y="4290659"/>
                  <a:pt x="955143" y="4268980"/>
                  <a:pt x="922325" y="4246711"/>
                </a:cubicBezTo>
                <a:lnTo>
                  <a:pt x="817674" y="4156590"/>
                </a:lnTo>
                <a:cubicBezTo>
                  <a:pt x="810350" y="4147558"/>
                  <a:pt x="804158" y="4137871"/>
                  <a:pt x="796031" y="4129779"/>
                </a:cubicBezTo>
                <a:cubicBezTo>
                  <a:pt x="749835" y="4080201"/>
                  <a:pt x="701165" y="4032838"/>
                  <a:pt x="657178" y="3981342"/>
                </a:cubicBezTo>
                <a:cubicBezTo>
                  <a:pt x="480734" y="3776574"/>
                  <a:pt x="351112" y="3544049"/>
                  <a:pt x="254230" y="3292333"/>
                </a:cubicBezTo>
                <a:cubicBezTo>
                  <a:pt x="129680" y="2968869"/>
                  <a:pt x="63284" y="2631766"/>
                  <a:pt x="29210" y="2287638"/>
                </a:cubicBezTo>
                <a:cubicBezTo>
                  <a:pt x="-7988" y="1914676"/>
                  <a:pt x="-7577" y="1540890"/>
                  <a:pt x="18702" y="1167583"/>
                </a:cubicBezTo>
                <a:cubicBezTo>
                  <a:pt x="33799" y="951712"/>
                  <a:pt x="54828" y="736866"/>
                  <a:pt x="81464" y="522993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826485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166474" y="-880532"/>
            <a:ext cx="14709214" cy="871757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419600" y="1614703"/>
            <a:ext cx="3352800" cy="362859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629593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889157" y="2122885"/>
            <a:ext cx="2413686" cy="261223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315139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246712" y="762000"/>
            <a:ext cx="3698684" cy="369868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4150471" y="3677974"/>
            <a:ext cx="1664796" cy="166479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29533" y="2062480"/>
            <a:ext cx="2733042" cy="27330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7819563" y="1546995"/>
            <a:ext cx="1531486" cy="153148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7950253" y="2679727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3082385" y="2062480"/>
            <a:ext cx="1120114" cy="1120113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082385" y="602811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26801" y="4953054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206002" y="3263819"/>
            <a:ext cx="1557048" cy="155704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6327753" y="898626"/>
            <a:ext cx="1313316" cy="131331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796151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897929" y="685910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495501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321378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666997" y="-1397285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2492336" y="4643919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1166969" y="4330199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1228614" y="659614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02724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794983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707417" y="2446008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82548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625427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707417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1325281" y="-1"/>
            <a:ext cx="5195129" cy="4674887"/>
          </a:xfrm>
          <a:custGeom>
            <a:avLst/>
            <a:gdLst>
              <a:gd name="connsiteX0" fmla="*/ 1257458 w 5195129"/>
              <a:gd name="connsiteY0" fmla="*/ 0 h 4674887"/>
              <a:gd name="connsiteX1" fmla="*/ 4888355 w 5195129"/>
              <a:gd name="connsiteY1" fmla="*/ 0 h 4674887"/>
              <a:gd name="connsiteX2" fmla="*/ 4897797 w 5195129"/>
              <a:gd name="connsiteY2" fmla="*/ 10583 h 4674887"/>
              <a:gd name="connsiteX3" fmla="*/ 4991734 w 5195129"/>
              <a:gd name="connsiteY3" fmla="*/ 153016 h 4674887"/>
              <a:gd name="connsiteX4" fmla="*/ 5155578 w 5195129"/>
              <a:gd name="connsiteY4" fmla="*/ 618243 h 4674887"/>
              <a:gd name="connsiteX5" fmla="*/ 5191863 w 5195129"/>
              <a:gd name="connsiteY5" fmla="*/ 1214314 h 4674887"/>
              <a:gd name="connsiteX6" fmla="*/ 5140212 w 5195129"/>
              <a:gd name="connsiteY6" fmla="*/ 1702059 h 4674887"/>
              <a:gd name="connsiteX7" fmla="*/ 5065164 w 5195129"/>
              <a:gd name="connsiteY7" fmla="*/ 2086547 h 4674887"/>
              <a:gd name="connsiteX8" fmla="*/ 4969982 w 5195129"/>
              <a:gd name="connsiteY8" fmla="*/ 2462239 h 4674887"/>
              <a:gd name="connsiteX9" fmla="*/ 4966842 w 5195129"/>
              <a:gd name="connsiteY9" fmla="*/ 2481819 h 4674887"/>
              <a:gd name="connsiteX10" fmla="*/ 4948658 w 5195129"/>
              <a:gd name="connsiteY10" fmla="*/ 2545371 h 4674887"/>
              <a:gd name="connsiteX11" fmla="*/ 4938561 w 5195129"/>
              <a:gd name="connsiteY11" fmla="*/ 2572055 h 4674887"/>
              <a:gd name="connsiteX12" fmla="*/ 4784773 w 5195129"/>
              <a:gd name="connsiteY12" fmla="*/ 3040688 h 4674887"/>
              <a:gd name="connsiteX13" fmla="*/ 4548619 w 5195129"/>
              <a:gd name="connsiteY13" fmla="*/ 3590655 h 4674887"/>
              <a:gd name="connsiteX14" fmla="*/ 4250458 w 5195129"/>
              <a:gd name="connsiteY14" fmla="*/ 4073335 h 4674887"/>
              <a:gd name="connsiteX15" fmla="*/ 3878856 w 5195129"/>
              <a:gd name="connsiteY15" fmla="*/ 4443497 h 4674887"/>
              <a:gd name="connsiteX16" fmla="*/ 3186482 w 5195129"/>
              <a:gd name="connsiteY16" fmla="*/ 4674862 h 4674887"/>
              <a:gd name="connsiteX17" fmla="*/ 2891514 w 5195129"/>
              <a:gd name="connsiteY17" fmla="*/ 4643798 h 4674887"/>
              <a:gd name="connsiteX18" fmla="*/ 2828700 w 5195129"/>
              <a:gd name="connsiteY18" fmla="*/ 4634421 h 4674887"/>
              <a:gd name="connsiteX19" fmla="*/ 2731286 w 5195129"/>
              <a:gd name="connsiteY19" fmla="*/ 4606548 h 4674887"/>
              <a:gd name="connsiteX20" fmla="*/ 2693489 w 5195129"/>
              <a:gd name="connsiteY20" fmla="*/ 4588909 h 4674887"/>
              <a:gd name="connsiteX21" fmla="*/ 2259009 w 5195129"/>
              <a:gd name="connsiteY21" fmla="*/ 4386231 h 4674887"/>
              <a:gd name="connsiteX22" fmla="*/ 1725702 w 5195129"/>
              <a:gd name="connsiteY22" fmla="*/ 4009169 h 4674887"/>
              <a:gd name="connsiteX23" fmla="*/ 1036282 w 5195129"/>
              <a:gd name="connsiteY23" fmla="*/ 3354127 h 4674887"/>
              <a:gd name="connsiteX24" fmla="*/ 456082 w 5195129"/>
              <a:gd name="connsiteY24" fmla="*/ 2640093 h 4674887"/>
              <a:gd name="connsiteX25" fmla="*/ 152116 w 5195129"/>
              <a:gd name="connsiteY25" fmla="*/ 2096603 h 4674887"/>
              <a:gd name="connsiteX26" fmla="*/ 13326 w 5195129"/>
              <a:gd name="connsiteY26" fmla="*/ 1617813 h 4674887"/>
              <a:gd name="connsiteX27" fmla="*/ 19959 w 5195129"/>
              <a:gd name="connsiteY27" fmla="*/ 1209959 h 4674887"/>
              <a:gd name="connsiteX28" fmla="*/ 31259 w 5195129"/>
              <a:gd name="connsiteY28" fmla="*/ 1142921 h 4674887"/>
              <a:gd name="connsiteX29" fmla="*/ 53053 w 5195129"/>
              <a:gd name="connsiteY29" fmla="*/ 1066752 h 4674887"/>
              <a:gd name="connsiteX30" fmla="*/ 61817 w 5195129"/>
              <a:gd name="connsiteY30" fmla="*/ 1049035 h 4674887"/>
              <a:gd name="connsiteX31" fmla="*/ 105769 w 5195129"/>
              <a:gd name="connsiteY31" fmla="*/ 941036 h 4674887"/>
              <a:gd name="connsiteX32" fmla="*/ 367836 w 5195129"/>
              <a:gd name="connsiteY32" fmla="*/ 565570 h 4674887"/>
              <a:gd name="connsiteX33" fmla="*/ 837097 w 5195129"/>
              <a:gd name="connsiteY33" fmla="*/ 206920 h 4674887"/>
              <a:gd name="connsiteX34" fmla="*/ 1121761 w 5195129"/>
              <a:gd name="connsiteY34" fmla="*/ 57235 h 467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5129" h="4674887">
                <a:moveTo>
                  <a:pt x="1257458" y="0"/>
                </a:moveTo>
                <a:lnTo>
                  <a:pt x="4888355" y="0"/>
                </a:lnTo>
                <a:lnTo>
                  <a:pt x="4897797" y="10583"/>
                </a:lnTo>
                <a:cubicBezTo>
                  <a:pt x="4932002" y="55083"/>
                  <a:pt x="4963329" y="102548"/>
                  <a:pt x="4991734" y="153016"/>
                </a:cubicBezTo>
                <a:cubicBezTo>
                  <a:pt x="5073471" y="298496"/>
                  <a:pt x="5124502" y="454903"/>
                  <a:pt x="5155578" y="618243"/>
                </a:cubicBezTo>
                <a:cubicBezTo>
                  <a:pt x="5192956" y="815490"/>
                  <a:pt x="5200577" y="1014331"/>
                  <a:pt x="5191863" y="1214314"/>
                </a:cubicBezTo>
                <a:cubicBezTo>
                  <a:pt x="5184425" y="1378006"/>
                  <a:pt x="5166047" y="1540340"/>
                  <a:pt x="5140212" y="1702059"/>
                </a:cubicBezTo>
                <a:cubicBezTo>
                  <a:pt x="5119763" y="1831189"/>
                  <a:pt x="5095537" y="1959748"/>
                  <a:pt x="5065164" y="2086547"/>
                </a:cubicBezTo>
                <a:cubicBezTo>
                  <a:pt x="5035290" y="2212477"/>
                  <a:pt x="5001840" y="2337131"/>
                  <a:pt x="4969982" y="2462239"/>
                </a:cubicBezTo>
                <a:cubicBezTo>
                  <a:pt x="4968404" y="2468613"/>
                  <a:pt x="4967964" y="2475314"/>
                  <a:pt x="4966842" y="2481819"/>
                </a:cubicBezTo>
                <a:lnTo>
                  <a:pt x="4948658" y="2545371"/>
                </a:lnTo>
                <a:cubicBezTo>
                  <a:pt x="4945367" y="2554287"/>
                  <a:pt x="4941394" y="2563009"/>
                  <a:pt x="4938561" y="2572055"/>
                </a:cubicBezTo>
                <a:cubicBezTo>
                  <a:pt x="4891773" y="2729547"/>
                  <a:pt x="4841279" y="2886230"/>
                  <a:pt x="4784773" y="3040688"/>
                </a:cubicBezTo>
                <a:cubicBezTo>
                  <a:pt x="4715843" y="3228242"/>
                  <a:pt x="4638756" y="3412454"/>
                  <a:pt x="4548619" y="3590655"/>
                </a:cubicBezTo>
                <a:cubicBezTo>
                  <a:pt x="4462746" y="3759964"/>
                  <a:pt x="4366041" y="3922386"/>
                  <a:pt x="4250458" y="4073335"/>
                </a:cubicBezTo>
                <a:cubicBezTo>
                  <a:pt x="4143196" y="4213270"/>
                  <a:pt x="4022542" y="4339769"/>
                  <a:pt x="3878856" y="4443497"/>
                </a:cubicBezTo>
                <a:cubicBezTo>
                  <a:pt x="3672253" y="4592420"/>
                  <a:pt x="3442748" y="4673364"/>
                  <a:pt x="3186482" y="4674862"/>
                </a:cubicBezTo>
                <a:cubicBezTo>
                  <a:pt x="3087070" y="4675486"/>
                  <a:pt x="2988750" y="4664545"/>
                  <a:pt x="2891514" y="4643798"/>
                </a:cubicBezTo>
                <a:cubicBezTo>
                  <a:pt x="2870856" y="4639405"/>
                  <a:pt x="2849760" y="4637412"/>
                  <a:pt x="2828700" y="4634421"/>
                </a:cubicBezTo>
                <a:lnTo>
                  <a:pt x="2731286" y="4606548"/>
                </a:lnTo>
                <a:cubicBezTo>
                  <a:pt x="2718686" y="4600669"/>
                  <a:pt x="2706718" y="4593450"/>
                  <a:pt x="2693489" y="4588909"/>
                </a:cubicBezTo>
                <a:cubicBezTo>
                  <a:pt x="2541742" y="4536644"/>
                  <a:pt x="2397648" y="4467102"/>
                  <a:pt x="2259009" y="4386231"/>
                </a:cubicBezTo>
                <a:cubicBezTo>
                  <a:pt x="2070375" y="4276141"/>
                  <a:pt x="1894025" y="4148078"/>
                  <a:pt x="1725702" y="4009169"/>
                </a:cubicBezTo>
                <a:cubicBezTo>
                  <a:pt x="1480355" y="3807273"/>
                  <a:pt x="1253033" y="3586266"/>
                  <a:pt x="1036282" y="3354127"/>
                </a:cubicBezTo>
                <a:cubicBezTo>
                  <a:pt x="826552" y="3129305"/>
                  <a:pt x="629305" y="2894407"/>
                  <a:pt x="456082" y="2640093"/>
                </a:cubicBezTo>
                <a:cubicBezTo>
                  <a:pt x="338927" y="2467797"/>
                  <a:pt x="234138" y="2288421"/>
                  <a:pt x="152116" y="2096603"/>
                </a:cubicBezTo>
                <a:cubicBezTo>
                  <a:pt x="86077" y="1942724"/>
                  <a:pt x="36464" y="1783939"/>
                  <a:pt x="13326" y="1617813"/>
                </a:cubicBezTo>
                <a:cubicBezTo>
                  <a:pt x="-5531" y="1481481"/>
                  <a:pt x="-5295" y="1345552"/>
                  <a:pt x="19959" y="1209959"/>
                </a:cubicBezTo>
                <a:cubicBezTo>
                  <a:pt x="24128" y="1187644"/>
                  <a:pt x="27546" y="1165366"/>
                  <a:pt x="31259" y="1142921"/>
                </a:cubicBezTo>
                <a:lnTo>
                  <a:pt x="53053" y="1066752"/>
                </a:lnTo>
                <a:cubicBezTo>
                  <a:pt x="55998" y="1060766"/>
                  <a:pt x="59555" y="1055213"/>
                  <a:pt x="61817" y="1049035"/>
                </a:cubicBezTo>
                <a:cubicBezTo>
                  <a:pt x="76541" y="1013058"/>
                  <a:pt x="89516" y="976325"/>
                  <a:pt x="105769" y="941036"/>
                </a:cubicBezTo>
                <a:cubicBezTo>
                  <a:pt x="170030" y="799921"/>
                  <a:pt x="260001" y="676524"/>
                  <a:pt x="367836" y="565570"/>
                </a:cubicBezTo>
                <a:cubicBezTo>
                  <a:pt x="506395" y="422961"/>
                  <a:pt x="666033" y="307366"/>
                  <a:pt x="837097" y="206920"/>
                </a:cubicBezTo>
                <a:cubicBezTo>
                  <a:pt x="929764" y="152419"/>
                  <a:pt x="1024798" y="102766"/>
                  <a:pt x="1121761" y="57235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10997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2562590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5603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8108616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799911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95441" y="137327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651675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474029" y="1151096"/>
            <a:ext cx="3243942" cy="351078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784674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-1" y="0"/>
            <a:ext cx="55111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10555" y="2562589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703762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1219148"/>
            <a:ext cx="4305300" cy="4419704"/>
          </a:xfrm>
          <a:custGeom>
            <a:avLst/>
            <a:gdLst>
              <a:gd name="connsiteX0" fmla="*/ 0 w 8116779"/>
              <a:gd name="connsiteY0" fmla="*/ 1301629 h 4419704"/>
              <a:gd name="connsiteX1" fmla="*/ 1864712 w 8116779"/>
              <a:gd name="connsiteY1" fmla="*/ 1301629 h 4419704"/>
              <a:gd name="connsiteX2" fmla="*/ 1864712 w 8116779"/>
              <a:gd name="connsiteY2" fmla="*/ 3118073 h 4419704"/>
              <a:gd name="connsiteX3" fmla="*/ 0 w 8116779"/>
              <a:gd name="connsiteY3" fmla="*/ 3118073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1301629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0 w 8116779"/>
              <a:gd name="connsiteY3" fmla="*/ 1301629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3118073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6799278 w 8116779"/>
              <a:gd name="connsiteY3" fmla="*/ 0 h 4419704"/>
              <a:gd name="connsiteX4" fmla="*/ 6880799 w 8116779"/>
              <a:gd name="connsiteY4" fmla="*/ 0 h 4419704"/>
              <a:gd name="connsiteX5" fmla="*/ 6908107 w 8116779"/>
              <a:gd name="connsiteY5" fmla="*/ 3274 h 4419704"/>
              <a:gd name="connsiteX6" fmla="*/ 7102842 w 8116779"/>
              <a:gd name="connsiteY6" fmla="*/ 26396 h 4419704"/>
              <a:gd name="connsiteX7" fmla="*/ 7597553 w 8116779"/>
              <a:gd name="connsiteY7" fmla="*/ 291168 h 4419704"/>
              <a:gd name="connsiteX8" fmla="*/ 7837931 w 8116779"/>
              <a:gd name="connsiteY8" fmla="*/ 629807 h 4419704"/>
              <a:gd name="connsiteX9" fmla="*/ 8005359 w 8116779"/>
              <a:gd name="connsiteY9" fmla="*/ 1103903 h 4419704"/>
              <a:gd name="connsiteX10" fmla="*/ 8076516 w 8116779"/>
              <a:gd name="connsiteY10" fmla="*/ 1510680 h 4419704"/>
              <a:gd name="connsiteX11" fmla="*/ 8104819 w 8116779"/>
              <a:gd name="connsiteY11" fmla="*/ 1839293 h 4419704"/>
              <a:gd name="connsiteX12" fmla="*/ 8114786 w 8116779"/>
              <a:gd name="connsiteY12" fmla="*/ 2165449 h 4419704"/>
              <a:gd name="connsiteX13" fmla="*/ 8116779 w 8116779"/>
              <a:gd name="connsiteY13" fmla="*/ 2182025 h 4419704"/>
              <a:gd name="connsiteX14" fmla="*/ 8116779 w 8116779"/>
              <a:gd name="connsiteY14" fmla="*/ 2237680 h 4419704"/>
              <a:gd name="connsiteX15" fmla="*/ 8114786 w 8116779"/>
              <a:gd name="connsiteY15" fmla="*/ 2261619 h 4419704"/>
              <a:gd name="connsiteX16" fmla="*/ 8098840 w 8116779"/>
              <a:gd name="connsiteY16" fmla="*/ 2676581 h 4419704"/>
              <a:gd name="connsiteX17" fmla="*/ 8035059 w 8116779"/>
              <a:gd name="connsiteY17" fmla="*/ 3176458 h 4419704"/>
              <a:gd name="connsiteX18" fmla="*/ 7905501 w 8116779"/>
              <a:gd name="connsiteY18" fmla="*/ 3636229 h 4419704"/>
              <a:gd name="connsiteX19" fmla="*/ 7690435 w 8116779"/>
              <a:gd name="connsiteY19" fmla="*/ 4021930 h 4419704"/>
              <a:gd name="connsiteX20" fmla="*/ 7183567 w 8116779"/>
              <a:gd name="connsiteY20" fmla="*/ 4369574 h 4419704"/>
              <a:gd name="connsiteX21" fmla="*/ 6937605 w 8116779"/>
              <a:gd name="connsiteY21" fmla="*/ 4412746 h 4419704"/>
              <a:gd name="connsiteX22" fmla="*/ 6884587 w 8116779"/>
              <a:gd name="connsiteY22" fmla="*/ 4419704 h 4419704"/>
              <a:gd name="connsiteX23" fmla="*/ 6799278 w 8116779"/>
              <a:gd name="connsiteY23" fmla="*/ 4419704 h 4419704"/>
              <a:gd name="connsiteX24" fmla="*/ 6764597 w 8116779"/>
              <a:gd name="connsiteY24" fmla="*/ 4414180 h 4419704"/>
              <a:gd name="connsiteX25" fmla="*/ 6365957 w 8116779"/>
              <a:gd name="connsiteY25" fmla="*/ 4350749 h 4419704"/>
              <a:gd name="connsiteX26" fmla="*/ 5846930 w 8116779"/>
              <a:gd name="connsiteY26" fmla="*/ 4169049 h 4419704"/>
              <a:gd name="connsiteX27" fmla="*/ 5137152 w 8116779"/>
              <a:gd name="connsiteY27" fmla="*/ 3798490 h 4419704"/>
              <a:gd name="connsiteX28" fmla="*/ 4502121 w 8116779"/>
              <a:gd name="connsiteY28" fmla="*/ 3354883 h 4419704"/>
              <a:gd name="connsiteX29" fmla="*/ 4130192 w 8116779"/>
              <a:gd name="connsiteY29" fmla="*/ 2985347 h 4419704"/>
              <a:gd name="connsiteX30" fmla="*/ 3906953 w 8116779"/>
              <a:gd name="connsiteY30" fmla="*/ 2629927 h 4419704"/>
              <a:gd name="connsiteX31" fmla="*/ 3817859 w 8116779"/>
              <a:gd name="connsiteY31" fmla="*/ 2298246 h 4419704"/>
              <a:gd name="connsiteX32" fmla="*/ 3811479 w 8116779"/>
              <a:gd name="connsiteY32" fmla="*/ 2241363 h 4419704"/>
              <a:gd name="connsiteX33" fmla="*/ 3811479 w 8116779"/>
              <a:gd name="connsiteY33" fmla="*/ 2174659 h 4419704"/>
              <a:gd name="connsiteX34" fmla="*/ 3814470 w 8116779"/>
              <a:gd name="connsiteY34" fmla="*/ 2158288 h 4419704"/>
              <a:gd name="connsiteX35" fmla="*/ 3825034 w 8116779"/>
              <a:gd name="connsiteY35" fmla="*/ 2060687 h 4419704"/>
              <a:gd name="connsiteX36" fmla="*/ 3950207 w 8116779"/>
              <a:gd name="connsiteY36" fmla="*/ 1696061 h 4419704"/>
              <a:gd name="connsiteX37" fmla="*/ 4246992 w 8116779"/>
              <a:gd name="connsiteY37" fmla="*/ 1297060 h 4419704"/>
              <a:gd name="connsiteX38" fmla="*/ 4653605 w 8116779"/>
              <a:gd name="connsiteY38" fmla="*/ 940210 h 4419704"/>
              <a:gd name="connsiteX39" fmla="*/ 5725146 w 8116779"/>
              <a:gd name="connsiteY39" fmla="*/ 301195 h 4419704"/>
              <a:gd name="connsiteX40" fmla="*/ 6351607 w 8116779"/>
              <a:gd name="connsiteY40" fmla="*/ 68750 h 4419704"/>
              <a:gd name="connsiteX41" fmla="*/ 6777552 w 8116779"/>
              <a:gd name="connsiteY41" fmla="*/ 3069 h 4419704"/>
              <a:gd name="connsiteX42" fmla="*/ 6799278 w 8116779"/>
              <a:gd name="connsiteY42" fmla="*/ 0 h 4419704"/>
              <a:gd name="connsiteX0" fmla="*/ 2987799 w 4305300"/>
              <a:gd name="connsiteY0" fmla="*/ 0 h 4419704"/>
              <a:gd name="connsiteX1" fmla="*/ 3069320 w 4305300"/>
              <a:gd name="connsiteY1" fmla="*/ 0 h 4419704"/>
              <a:gd name="connsiteX2" fmla="*/ 3096628 w 4305300"/>
              <a:gd name="connsiteY2" fmla="*/ 3274 h 4419704"/>
              <a:gd name="connsiteX3" fmla="*/ 3291363 w 4305300"/>
              <a:gd name="connsiteY3" fmla="*/ 26396 h 4419704"/>
              <a:gd name="connsiteX4" fmla="*/ 3786074 w 4305300"/>
              <a:gd name="connsiteY4" fmla="*/ 291168 h 4419704"/>
              <a:gd name="connsiteX5" fmla="*/ 4026452 w 4305300"/>
              <a:gd name="connsiteY5" fmla="*/ 629807 h 4419704"/>
              <a:gd name="connsiteX6" fmla="*/ 4193880 w 4305300"/>
              <a:gd name="connsiteY6" fmla="*/ 1103903 h 4419704"/>
              <a:gd name="connsiteX7" fmla="*/ 4265037 w 4305300"/>
              <a:gd name="connsiteY7" fmla="*/ 1510680 h 4419704"/>
              <a:gd name="connsiteX8" fmla="*/ 4293340 w 4305300"/>
              <a:gd name="connsiteY8" fmla="*/ 1839293 h 4419704"/>
              <a:gd name="connsiteX9" fmla="*/ 4303307 w 4305300"/>
              <a:gd name="connsiteY9" fmla="*/ 2165449 h 4419704"/>
              <a:gd name="connsiteX10" fmla="*/ 4305300 w 4305300"/>
              <a:gd name="connsiteY10" fmla="*/ 2182025 h 4419704"/>
              <a:gd name="connsiteX11" fmla="*/ 4305300 w 4305300"/>
              <a:gd name="connsiteY11" fmla="*/ 2237680 h 4419704"/>
              <a:gd name="connsiteX12" fmla="*/ 4303307 w 4305300"/>
              <a:gd name="connsiteY12" fmla="*/ 2261619 h 4419704"/>
              <a:gd name="connsiteX13" fmla="*/ 4287361 w 4305300"/>
              <a:gd name="connsiteY13" fmla="*/ 2676581 h 4419704"/>
              <a:gd name="connsiteX14" fmla="*/ 4223580 w 4305300"/>
              <a:gd name="connsiteY14" fmla="*/ 3176458 h 4419704"/>
              <a:gd name="connsiteX15" fmla="*/ 4094022 w 4305300"/>
              <a:gd name="connsiteY15" fmla="*/ 3636229 h 4419704"/>
              <a:gd name="connsiteX16" fmla="*/ 3878956 w 4305300"/>
              <a:gd name="connsiteY16" fmla="*/ 4021930 h 4419704"/>
              <a:gd name="connsiteX17" fmla="*/ 3372088 w 4305300"/>
              <a:gd name="connsiteY17" fmla="*/ 4369574 h 4419704"/>
              <a:gd name="connsiteX18" fmla="*/ 3126126 w 4305300"/>
              <a:gd name="connsiteY18" fmla="*/ 4412746 h 4419704"/>
              <a:gd name="connsiteX19" fmla="*/ 3073108 w 4305300"/>
              <a:gd name="connsiteY19" fmla="*/ 4419704 h 4419704"/>
              <a:gd name="connsiteX20" fmla="*/ 2987799 w 4305300"/>
              <a:gd name="connsiteY20" fmla="*/ 4419704 h 4419704"/>
              <a:gd name="connsiteX21" fmla="*/ 2953118 w 4305300"/>
              <a:gd name="connsiteY21" fmla="*/ 4414180 h 4419704"/>
              <a:gd name="connsiteX22" fmla="*/ 2554478 w 4305300"/>
              <a:gd name="connsiteY22" fmla="*/ 4350749 h 4419704"/>
              <a:gd name="connsiteX23" fmla="*/ 2035451 w 4305300"/>
              <a:gd name="connsiteY23" fmla="*/ 4169049 h 4419704"/>
              <a:gd name="connsiteX24" fmla="*/ 1325673 w 4305300"/>
              <a:gd name="connsiteY24" fmla="*/ 3798490 h 4419704"/>
              <a:gd name="connsiteX25" fmla="*/ 690642 w 4305300"/>
              <a:gd name="connsiteY25" fmla="*/ 3354883 h 4419704"/>
              <a:gd name="connsiteX26" fmla="*/ 318713 w 4305300"/>
              <a:gd name="connsiteY26" fmla="*/ 2985347 h 4419704"/>
              <a:gd name="connsiteX27" fmla="*/ 95474 w 4305300"/>
              <a:gd name="connsiteY27" fmla="*/ 2629927 h 4419704"/>
              <a:gd name="connsiteX28" fmla="*/ 6380 w 4305300"/>
              <a:gd name="connsiteY28" fmla="*/ 2298246 h 4419704"/>
              <a:gd name="connsiteX29" fmla="*/ 0 w 4305300"/>
              <a:gd name="connsiteY29" fmla="*/ 2241363 h 4419704"/>
              <a:gd name="connsiteX30" fmla="*/ 0 w 4305300"/>
              <a:gd name="connsiteY30" fmla="*/ 2174659 h 4419704"/>
              <a:gd name="connsiteX31" fmla="*/ 2991 w 4305300"/>
              <a:gd name="connsiteY31" fmla="*/ 2158288 h 4419704"/>
              <a:gd name="connsiteX32" fmla="*/ 13555 w 4305300"/>
              <a:gd name="connsiteY32" fmla="*/ 2060687 h 4419704"/>
              <a:gd name="connsiteX33" fmla="*/ 138728 w 4305300"/>
              <a:gd name="connsiteY33" fmla="*/ 1696061 h 4419704"/>
              <a:gd name="connsiteX34" fmla="*/ 435513 w 4305300"/>
              <a:gd name="connsiteY34" fmla="*/ 1297060 h 4419704"/>
              <a:gd name="connsiteX35" fmla="*/ 842126 w 4305300"/>
              <a:gd name="connsiteY35" fmla="*/ 940210 h 4419704"/>
              <a:gd name="connsiteX36" fmla="*/ 1913667 w 4305300"/>
              <a:gd name="connsiteY36" fmla="*/ 301195 h 4419704"/>
              <a:gd name="connsiteX37" fmla="*/ 2540128 w 4305300"/>
              <a:gd name="connsiteY37" fmla="*/ 68750 h 4419704"/>
              <a:gd name="connsiteX38" fmla="*/ 2966073 w 4305300"/>
              <a:gd name="connsiteY38" fmla="*/ 3069 h 4419704"/>
              <a:gd name="connsiteX39" fmla="*/ 2987799 w 4305300"/>
              <a:gd name="connsiteY39" fmla="*/ 0 h 441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05300" h="4419704">
                <a:moveTo>
                  <a:pt x="2987799" y="0"/>
                </a:moveTo>
                <a:lnTo>
                  <a:pt x="3069320" y="0"/>
                </a:lnTo>
                <a:cubicBezTo>
                  <a:pt x="3078490" y="1227"/>
                  <a:pt x="3087458" y="3274"/>
                  <a:pt x="3096628" y="3274"/>
                </a:cubicBezTo>
                <a:cubicBezTo>
                  <a:pt x="3162402" y="3478"/>
                  <a:pt x="3227182" y="12686"/>
                  <a:pt x="3291363" y="26396"/>
                </a:cubicBezTo>
                <a:cubicBezTo>
                  <a:pt x="3481912" y="66704"/>
                  <a:pt x="3647346" y="154076"/>
                  <a:pt x="3786074" y="291168"/>
                </a:cubicBezTo>
                <a:cubicBezTo>
                  <a:pt x="3885932" y="389999"/>
                  <a:pt x="3963466" y="504786"/>
                  <a:pt x="4026452" y="629807"/>
                </a:cubicBezTo>
                <a:cubicBezTo>
                  <a:pt x="4102393" y="780815"/>
                  <a:pt x="4154615" y="940005"/>
                  <a:pt x="4193880" y="1103903"/>
                </a:cubicBezTo>
                <a:cubicBezTo>
                  <a:pt x="4225772" y="1238130"/>
                  <a:pt x="4248494" y="1373790"/>
                  <a:pt x="4265037" y="1510680"/>
                </a:cubicBezTo>
                <a:cubicBezTo>
                  <a:pt x="4278392" y="1619943"/>
                  <a:pt x="4288558" y="1729618"/>
                  <a:pt x="4293340" y="1839293"/>
                </a:cubicBezTo>
                <a:cubicBezTo>
                  <a:pt x="4298324" y="1948148"/>
                  <a:pt x="4300119" y="2056799"/>
                  <a:pt x="4303307" y="2165449"/>
                </a:cubicBezTo>
                <a:cubicBezTo>
                  <a:pt x="4303506" y="2170974"/>
                  <a:pt x="4304702" y="2176500"/>
                  <a:pt x="4305300" y="2182025"/>
                </a:cubicBezTo>
                <a:lnTo>
                  <a:pt x="4305300" y="2237680"/>
                </a:lnTo>
                <a:cubicBezTo>
                  <a:pt x="4304702" y="2245660"/>
                  <a:pt x="4303506" y="2253640"/>
                  <a:pt x="4303307" y="2261619"/>
                </a:cubicBezTo>
                <a:cubicBezTo>
                  <a:pt x="4301911" y="2399940"/>
                  <a:pt x="4297327" y="2538465"/>
                  <a:pt x="4287361" y="2676581"/>
                </a:cubicBezTo>
                <a:cubicBezTo>
                  <a:pt x="4275004" y="2844365"/>
                  <a:pt x="4255270" y="3011333"/>
                  <a:pt x="4223580" y="3176458"/>
                </a:cubicBezTo>
                <a:cubicBezTo>
                  <a:pt x="4193283" y="3333397"/>
                  <a:pt x="4152622" y="3487270"/>
                  <a:pt x="4094022" y="3636229"/>
                </a:cubicBezTo>
                <a:cubicBezTo>
                  <a:pt x="4039608" y="3774345"/>
                  <a:pt x="3971240" y="3904686"/>
                  <a:pt x="3878956" y="4021930"/>
                </a:cubicBezTo>
                <a:cubicBezTo>
                  <a:pt x="3746209" y="4190330"/>
                  <a:pt x="3579180" y="4309007"/>
                  <a:pt x="3372088" y="4369574"/>
                </a:cubicBezTo>
                <a:cubicBezTo>
                  <a:pt x="3291761" y="4393104"/>
                  <a:pt x="3209640" y="4407019"/>
                  <a:pt x="3126126" y="4412746"/>
                </a:cubicBezTo>
                <a:cubicBezTo>
                  <a:pt x="3108386" y="4413975"/>
                  <a:pt x="3090848" y="4417248"/>
                  <a:pt x="3073108" y="4419704"/>
                </a:cubicBezTo>
                <a:lnTo>
                  <a:pt x="2987799" y="4419704"/>
                </a:lnTo>
                <a:cubicBezTo>
                  <a:pt x="2976238" y="4417863"/>
                  <a:pt x="2964878" y="4414792"/>
                  <a:pt x="2953118" y="4414180"/>
                </a:cubicBezTo>
                <a:cubicBezTo>
                  <a:pt x="2818178" y="4407019"/>
                  <a:pt x="2685432" y="4384101"/>
                  <a:pt x="2554478" y="4350749"/>
                </a:cubicBezTo>
                <a:cubicBezTo>
                  <a:pt x="2376287" y="4305324"/>
                  <a:pt x="2203876" y="4242506"/>
                  <a:pt x="2035451" y="4169049"/>
                </a:cubicBezTo>
                <a:cubicBezTo>
                  <a:pt x="1790089" y="4062445"/>
                  <a:pt x="1554892" y="3936197"/>
                  <a:pt x="1325673" y="3798490"/>
                </a:cubicBezTo>
                <a:cubicBezTo>
                  <a:pt x="1103832" y="3665080"/>
                  <a:pt x="889762" y="3520622"/>
                  <a:pt x="690642" y="3354883"/>
                </a:cubicBezTo>
                <a:cubicBezTo>
                  <a:pt x="555903" y="3242549"/>
                  <a:pt x="429534" y="3121620"/>
                  <a:pt x="318713" y="2985347"/>
                </a:cubicBezTo>
                <a:cubicBezTo>
                  <a:pt x="229616" y="2876082"/>
                  <a:pt x="152680" y="2759041"/>
                  <a:pt x="95474" y="2629927"/>
                </a:cubicBezTo>
                <a:cubicBezTo>
                  <a:pt x="48634" y="2523938"/>
                  <a:pt x="17342" y="2413853"/>
                  <a:pt x="6380" y="2298246"/>
                </a:cubicBezTo>
                <a:cubicBezTo>
                  <a:pt x="4586" y="2279217"/>
                  <a:pt x="2193" y="2260392"/>
                  <a:pt x="0" y="2241363"/>
                </a:cubicBezTo>
                <a:lnTo>
                  <a:pt x="0" y="2174659"/>
                </a:lnTo>
                <a:cubicBezTo>
                  <a:pt x="998" y="2169132"/>
                  <a:pt x="2591" y="2163813"/>
                  <a:pt x="2991" y="2158288"/>
                </a:cubicBezTo>
                <a:cubicBezTo>
                  <a:pt x="6577" y="2125756"/>
                  <a:pt x="8572" y="2093016"/>
                  <a:pt x="13555" y="2060687"/>
                </a:cubicBezTo>
                <a:cubicBezTo>
                  <a:pt x="32888" y="1931575"/>
                  <a:pt x="77137" y="1810851"/>
                  <a:pt x="138728" y="1696061"/>
                </a:cubicBezTo>
                <a:cubicBezTo>
                  <a:pt x="217857" y="1548532"/>
                  <a:pt x="320306" y="1417988"/>
                  <a:pt x="435513" y="1297060"/>
                </a:cubicBezTo>
                <a:cubicBezTo>
                  <a:pt x="560288" y="1165901"/>
                  <a:pt x="697219" y="1048246"/>
                  <a:pt x="842126" y="940210"/>
                </a:cubicBezTo>
                <a:cubicBezTo>
                  <a:pt x="1177181" y="690170"/>
                  <a:pt x="1536155" y="480029"/>
                  <a:pt x="1913667" y="301195"/>
                </a:cubicBezTo>
                <a:cubicBezTo>
                  <a:pt x="2115775" y="205435"/>
                  <a:pt x="2323467" y="124611"/>
                  <a:pt x="2540128" y="68750"/>
                </a:cubicBezTo>
                <a:cubicBezTo>
                  <a:pt x="2679850" y="32534"/>
                  <a:pt x="2821168" y="5525"/>
                  <a:pt x="2966073" y="3069"/>
                </a:cubicBezTo>
                <a:cubicBezTo>
                  <a:pt x="2973448" y="2863"/>
                  <a:pt x="2980623" y="1022"/>
                  <a:pt x="298779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844984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2993546" y="762000"/>
            <a:ext cx="1627058" cy="162705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-1410814" y="0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7743460" y="-1410813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711065" y="3784102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038326" y="4613098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901464" y="405214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10711065" y="141081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5221817" y="193433"/>
            <a:ext cx="5043285" cy="5043281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8042767" y="2520777"/>
            <a:ext cx="1864712" cy="1816444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930775" y="2293937"/>
            <a:ext cx="2330450" cy="2270125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284521" y="2520777"/>
            <a:ext cx="1864712" cy="1816444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84095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6185204" y="2603343"/>
            <a:ext cx="1695193" cy="1651313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320491" y="2603343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455780" y="2603343"/>
            <a:ext cx="1695193" cy="1651313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8049916" y="2603344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Shape 3937"/>
          <p:cNvSpPr/>
          <p:nvPr userDrawn="1"/>
        </p:nvSpPr>
        <p:spPr>
          <a:xfrm>
            <a:off x="16511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937"/>
          <p:cNvSpPr/>
          <p:nvPr userDrawn="1"/>
        </p:nvSpPr>
        <p:spPr>
          <a:xfrm flipH="1">
            <a:off x="102617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6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777316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7763932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414783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2626669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5295441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7964213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845465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3138298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7448091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445413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967908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69769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5427477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715726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8887046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967908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69769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5427477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715726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8887046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639250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6944427" y="2264229"/>
            <a:ext cx="2152484" cy="232954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564003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928335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7461698" y="821256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7461698" y="4826844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564003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24" hasCustomPrompt="1"/>
          </p:nvPr>
        </p:nvSpPr>
        <p:spPr>
          <a:xfrm>
            <a:off x="928335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283217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1790700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3412671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5034642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4223657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2601686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7230401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266951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603180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448300" y="2728022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48300" y="4694044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677930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734542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809317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2495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85" y="2603823"/>
            <a:ext cx="2042125" cy="3948638"/>
          </a:xfrm>
          <a:prstGeom prst="rect">
            <a:avLst/>
          </a:prstGeom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973" y="2603823"/>
            <a:ext cx="2042125" cy="3948638"/>
          </a:xfrm>
          <a:prstGeom prst="rect">
            <a:avLst/>
          </a:prstGeom>
          <a:effectLst/>
        </p:spPr>
      </p:pic>
      <p:sp>
        <p:nvSpPr>
          <p:cNvPr id="19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23" y="2406391"/>
            <a:ext cx="2246337" cy="4343502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697630"/>
            <a:ext cx="1398958" cy="17402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82954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9075" y="98779"/>
            <a:ext cx="4939393" cy="6858000"/>
          </a:xfrm>
          <a:prstGeom prst="rect">
            <a:avLst/>
          </a:prstGeom>
          <a:effectLst/>
        </p:spPr>
      </p:pic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-396540" y="1546000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304184" y="1717589"/>
            <a:ext cx="3097116" cy="342282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340294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054096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108192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9162288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1219480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3765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864842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24960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6385078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8645196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64739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4661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62572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569308"/>
            <a:ext cx="2954295" cy="37193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15227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94015" y="5991924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260E2A6B-A809-4840-BF14-8648BC0BDF87}" type="slidenum">
              <a:rPr lang="id-ID" sz="1200" b="1" i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pPr algn="l"/>
              <a:t>‹#›</a:t>
            </a:fld>
            <a:endParaRPr lang="en-MY" sz="1200" b="1" i="0" dirty="0">
              <a:solidFill>
                <a:srgbClr val="000000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85800" y="603324"/>
            <a:ext cx="160640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spc="3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 Bd" charset="0"/>
                <a:ea typeface="Titillium Bd" charset="0"/>
                <a:cs typeface="Titillium Bd" charset="0"/>
              </a:rPr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146926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0" r:id="rId2"/>
    <p:sldLayoutId id="2147483699" r:id="rId3"/>
    <p:sldLayoutId id="2147483689" r:id="rId4"/>
    <p:sldLayoutId id="2147483681" r:id="rId5"/>
    <p:sldLayoutId id="2147483660" r:id="rId6"/>
    <p:sldLayoutId id="2147483655" r:id="rId7"/>
    <p:sldLayoutId id="2147483696" r:id="rId8"/>
    <p:sldLayoutId id="2147483691" r:id="rId9"/>
    <p:sldLayoutId id="2147483682" r:id="rId10"/>
    <p:sldLayoutId id="2147483668" r:id="rId11"/>
    <p:sldLayoutId id="2147483671" r:id="rId12"/>
    <p:sldLayoutId id="2147483673" r:id="rId13"/>
    <p:sldLayoutId id="2147483676" r:id="rId14"/>
    <p:sldLayoutId id="2147483675" r:id="rId15"/>
    <p:sldLayoutId id="2147483674" r:id="rId16"/>
    <p:sldLayoutId id="2147483678" r:id="rId17"/>
    <p:sldLayoutId id="2147483679" r:id="rId18"/>
    <p:sldLayoutId id="2147483680" r:id="rId19"/>
    <p:sldLayoutId id="2147483672" r:id="rId20"/>
    <p:sldLayoutId id="2147483669" r:id="rId21"/>
    <p:sldLayoutId id="2147483665" r:id="rId22"/>
    <p:sldLayoutId id="2147483670" r:id="rId23"/>
    <p:sldLayoutId id="2147483661" r:id="rId24"/>
    <p:sldLayoutId id="2147483687" r:id="rId25"/>
    <p:sldLayoutId id="2147483663" r:id="rId26"/>
    <p:sldLayoutId id="2147483667" r:id="rId27"/>
    <p:sldLayoutId id="2147483664" r:id="rId28"/>
    <p:sldLayoutId id="2147483662" r:id="rId29"/>
    <p:sldLayoutId id="2147483657" r:id="rId30"/>
    <p:sldLayoutId id="2147483697" r:id="rId31"/>
    <p:sldLayoutId id="2147483686" r:id="rId32"/>
    <p:sldLayoutId id="2147483656" r:id="rId33"/>
    <p:sldLayoutId id="2147483688" r:id="rId34"/>
    <p:sldLayoutId id="2147483654" r:id="rId35"/>
    <p:sldLayoutId id="2147483658" r:id="rId36"/>
    <p:sldLayoutId id="2147483711" r:id="rId37"/>
    <p:sldLayoutId id="2147483659" r:id="rId38"/>
    <p:sldLayoutId id="2147483677" r:id="rId39"/>
    <p:sldLayoutId id="2147483683" r:id="rId40"/>
    <p:sldLayoutId id="2147483698" r:id="rId41"/>
    <p:sldLayoutId id="2147483695" r:id="rId42"/>
    <p:sldLayoutId id="2147483693" r:id="rId43"/>
    <p:sldLayoutId id="2147483694" r:id="rId44"/>
    <p:sldLayoutId id="2147483651" r:id="rId45"/>
    <p:sldLayoutId id="2147483666" r:id="rId46"/>
    <p:sldLayoutId id="2147483710" r:id="rId47"/>
    <p:sldLayoutId id="2147483709" r:id="rId48"/>
    <p:sldLayoutId id="2147483713" r:id="rId49"/>
    <p:sldLayoutId id="2147483717" r:id="rId5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709" b="7709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AutoShape 1"/>
          <p:cNvSpPr>
            <a:spLocks/>
          </p:cNvSpPr>
          <p:nvPr/>
        </p:nvSpPr>
        <p:spPr bwMode="auto">
          <a:xfrm rot="8597967">
            <a:off x="5641501" y="1291675"/>
            <a:ext cx="4647446" cy="452714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AutoShape 1"/>
          <p:cNvSpPr>
            <a:spLocks/>
          </p:cNvSpPr>
          <p:nvPr/>
        </p:nvSpPr>
        <p:spPr bwMode="auto">
          <a:xfrm rot="9013392">
            <a:off x="5706562" y="1355049"/>
            <a:ext cx="4517324" cy="440039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tx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59242" y="3224927"/>
            <a:ext cx="4218206" cy="2729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70000"/>
              </a:lnSpc>
            </a:pPr>
            <a:r>
              <a:rPr lang="en-US" sz="24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MICROSERVICES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7445830" y="3548404"/>
            <a:ext cx="2091426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3C3A548-3595-4496-ABD7-645E1EA01A8A}"/>
              </a:ext>
            </a:extLst>
          </p:cNvPr>
          <p:cNvSpPr/>
          <p:nvPr/>
        </p:nvSpPr>
        <p:spPr bwMode="auto">
          <a:xfrm>
            <a:off x="0" y="6439165"/>
            <a:ext cx="12192000" cy="418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778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5AB528-6BE0-4990-9B7C-726A7B03D6BE}"/>
              </a:ext>
            </a:extLst>
          </p:cNvPr>
          <p:cNvSpPr txBox="1"/>
          <p:nvPr/>
        </p:nvSpPr>
        <p:spPr>
          <a:xfrm>
            <a:off x="411480" y="791926"/>
            <a:ext cx="827532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8" algn="ctr">
              <a:lnSpc>
                <a:spcPct val="90000"/>
              </a:lnSpc>
              <a:spcBef>
                <a:spcPct val="0"/>
              </a:spcBef>
            </a:pPr>
            <a:r>
              <a:rPr lang="en-IN" sz="3200" b="1" dirty="0">
                <a:latin typeface="Titillium" charset="0"/>
              </a:rPr>
              <a:t>API Gateway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F2AD6-08C1-4E48-8849-B830D536736D}"/>
              </a:ext>
            </a:extLst>
          </p:cNvPr>
          <p:cNvSpPr txBox="1"/>
          <p:nvPr/>
        </p:nvSpPr>
        <p:spPr>
          <a:xfrm>
            <a:off x="1325880" y="1486582"/>
            <a:ext cx="10495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The API gateway sits between the clients and the microservices, and provides APIs that are made for the clients.</a:t>
            </a:r>
          </a:p>
          <a:p>
            <a:endParaRPr lang="en-IN" dirty="0">
              <a:solidFill>
                <a:schemeClr val="tx1">
                  <a:alpha val="60000"/>
                </a:schemeClr>
              </a:solidFill>
              <a:latin typeface="Titillium" charset="0"/>
            </a:endParaRPr>
          </a:p>
          <a:p>
            <a:r>
              <a:rPr lang="en-IN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It provides a simplified interface to the clients, making the service easier to use, understand and test.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2D48E-1355-4645-8DB6-009CAE39F7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FFC"/>
              </a:clrFrom>
              <a:clrTo>
                <a:srgbClr val="FCFFFC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  <a14:imgEffect>
                      <a14:saturation sat="19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414" y="2901747"/>
            <a:ext cx="6724996" cy="39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45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4D01DD-BAF8-44DA-B32E-984EF74E3674}"/>
              </a:ext>
            </a:extLst>
          </p:cNvPr>
          <p:cNvSpPr txBox="1"/>
          <p:nvPr/>
        </p:nvSpPr>
        <p:spPr>
          <a:xfrm>
            <a:off x="1601982" y="1114153"/>
            <a:ext cx="9830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			</a:t>
            </a:r>
            <a:r>
              <a:rPr lang="en-IN" sz="3200" b="1" dirty="0">
                <a:latin typeface="Titillium" charset="0"/>
              </a:rPr>
              <a:t>Size of Microservices?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0851E6-3A70-496D-967D-0BFB23305756}"/>
              </a:ext>
            </a:extLst>
          </p:cNvPr>
          <p:cNvSpPr txBox="1"/>
          <p:nvPr/>
        </p:nvSpPr>
        <p:spPr>
          <a:xfrm>
            <a:off x="866660" y="2421813"/>
            <a:ext cx="10565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There is no strict rule regarding the optimal size, but some practices are there. Several techniques that can be used alone or in combination: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67C1BC-2664-42C9-9379-5C7F7420DC96}"/>
              </a:ext>
            </a:extLst>
          </p:cNvPr>
          <p:cNvSpPr txBox="1"/>
          <p:nvPr/>
        </p:nvSpPr>
        <p:spPr>
          <a:xfrm>
            <a:off x="983163" y="3392774"/>
            <a:ext cx="102419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Too many responsibilities: A service that serve too many functions needs to been broken 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Service Type: A microservice should do one thing, for example-</a:t>
            </a:r>
          </a:p>
          <a:p>
            <a:r>
              <a:rPr lang="en-IN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       - Handle Authentication</a:t>
            </a:r>
          </a:p>
          <a:p>
            <a:r>
              <a:rPr lang="en-IN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       - UI</a:t>
            </a:r>
          </a:p>
          <a:p>
            <a:r>
              <a:rPr lang="en-IN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       - Serve several web pages</a:t>
            </a:r>
          </a:p>
          <a:p>
            <a:endParaRPr lang="en-IN" dirty="0">
              <a:solidFill>
                <a:schemeClr val="tx1">
                  <a:alpha val="60000"/>
                </a:schemeClr>
              </a:solidFill>
              <a:latin typeface="Titillium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Bounded context separation: </a:t>
            </a:r>
            <a:r>
              <a:rPr lang="en-IN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It represents parts of the system that are self-sufficient.	</a:t>
            </a:r>
          </a:p>
        </p:txBody>
      </p:sp>
    </p:spTree>
    <p:extLst>
      <p:ext uri="{BB962C8B-B14F-4D97-AF65-F5344CB8AC3E}">
        <p14:creationId xmlns:p14="http://schemas.microsoft.com/office/powerpoint/2010/main" val="326013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2F78D7-84CD-43F1-B994-541AD62DC913}"/>
              </a:ext>
            </a:extLst>
          </p:cNvPr>
          <p:cNvSpPr txBox="1"/>
          <p:nvPr/>
        </p:nvSpPr>
        <p:spPr>
          <a:xfrm>
            <a:off x="1026367" y="572274"/>
            <a:ext cx="10534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	   </a:t>
            </a:r>
            <a:r>
              <a:rPr lang="en-IN" sz="3200" b="1" dirty="0">
                <a:latin typeface="Titillium" charset="0"/>
              </a:rPr>
              <a:t>Microservice Architecture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6A63EC-AE48-4499-B4B6-CCDE977C39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8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20"/>
          <a:stretch/>
        </p:blipFill>
        <p:spPr>
          <a:xfrm>
            <a:off x="5263376" y="1918009"/>
            <a:ext cx="6103434" cy="40998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0C9B2-F6AF-431E-8F6E-21167F432541}"/>
              </a:ext>
            </a:extLst>
          </p:cNvPr>
          <p:cNvSpPr txBox="1"/>
          <p:nvPr/>
        </p:nvSpPr>
        <p:spPr>
          <a:xfrm>
            <a:off x="952093" y="1280160"/>
            <a:ext cx="3962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An online store that serves different functions:</a:t>
            </a:r>
          </a:p>
          <a:p>
            <a:endParaRPr lang="en-IN" dirty="0">
              <a:solidFill>
                <a:schemeClr val="tx1">
                  <a:alpha val="60000"/>
                </a:schemeClr>
              </a:solidFill>
              <a:latin typeface="Titillium" charset="0"/>
            </a:endParaRPr>
          </a:p>
          <a:p>
            <a:r>
              <a:rPr lang="en-IN" b="1" dirty="0" err="1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Catalog</a:t>
            </a:r>
            <a:r>
              <a:rPr lang="en-IN" b="1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:</a:t>
            </a:r>
            <a:r>
              <a:rPr lang="en-IN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 Responsible for keeping track of all the items for sale in the store.</a:t>
            </a:r>
          </a:p>
          <a:p>
            <a:endParaRPr lang="en-IN" dirty="0">
              <a:solidFill>
                <a:schemeClr val="tx1">
                  <a:alpha val="60000"/>
                </a:schemeClr>
              </a:solidFill>
              <a:latin typeface="Titillium" charset="0"/>
            </a:endParaRPr>
          </a:p>
          <a:p>
            <a:r>
              <a:rPr lang="en-IN" b="1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Orders:</a:t>
            </a:r>
            <a:r>
              <a:rPr lang="en-IN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 Process new customer orders, and provides details of past orders.</a:t>
            </a:r>
          </a:p>
          <a:p>
            <a:endParaRPr lang="en-IN" dirty="0">
              <a:solidFill>
                <a:schemeClr val="tx1">
                  <a:alpha val="60000"/>
                </a:schemeClr>
              </a:solidFill>
              <a:latin typeface="Titillium" charset="0"/>
            </a:endParaRPr>
          </a:p>
          <a:p>
            <a:r>
              <a:rPr lang="en-IN" b="1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Shipping:</a:t>
            </a:r>
            <a:r>
              <a:rPr lang="en-IN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 After order is made, responsible for shipping related processes.</a:t>
            </a:r>
          </a:p>
          <a:p>
            <a:endParaRPr lang="en-IN" dirty="0">
              <a:solidFill>
                <a:schemeClr val="tx1">
                  <a:alpha val="60000"/>
                </a:schemeClr>
              </a:solidFill>
              <a:latin typeface="Titillium" charset="0"/>
            </a:endParaRPr>
          </a:p>
          <a:p>
            <a:r>
              <a:rPr lang="en-IN" b="1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UI: </a:t>
            </a:r>
            <a:r>
              <a:rPr lang="en-IN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A web front end store, which enables shoppers to browse the </a:t>
            </a:r>
            <a:r>
              <a:rPr lang="en-IN" dirty="0" err="1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catalog</a:t>
            </a:r>
            <a:r>
              <a:rPr lang="en-IN" dirty="0">
                <a:solidFill>
                  <a:schemeClr val="tx1">
                    <a:alpha val="60000"/>
                  </a:schemeClr>
                </a:solidFill>
                <a:latin typeface="Titillium" charset="0"/>
              </a:rPr>
              <a:t> and place the order.</a:t>
            </a:r>
          </a:p>
        </p:txBody>
      </p:sp>
    </p:spTree>
    <p:extLst>
      <p:ext uri="{BB962C8B-B14F-4D97-AF65-F5344CB8AC3E}">
        <p14:creationId xmlns:p14="http://schemas.microsoft.com/office/powerpoint/2010/main" val="2363912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103" descr="Image result for monolithic vs microservices architecture"/>
          <p:cNvPicPr preferRelativeResize="0"/>
          <p:nvPr/>
        </p:nvPicPr>
        <p:blipFill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saturation sat="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697" y="868680"/>
            <a:ext cx="10672928" cy="5935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0851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H="1">
            <a:off x="2353235" y="1653988"/>
            <a:ext cx="0" cy="4410636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990165" y="5647765"/>
            <a:ext cx="8054788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 bwMode="auto">
          <a:xfrm>
            <a:off x="2528047" y="2931459"/>
            <a:ext cx="7490012" cy="2541494"/>
          </a:xfrm>
          <a:custGeom>
            <a:avLst/>
            <a:gdLst>
              <a:gd name="connsiteX0" fmla="*/ 0 w 7490012"/>
              <a:gd name="connsiteY0" fmla="*/ 0 h 2541494"/>
              <a:gd name="connsiteX1" fmla="*/ 2286000 w 7490012"/>
              <a:gd name="connsiteY1" fmla="*/ 497541 h 2541494"/>
              <a:gd name="connsiteX2" fmla="*/ 3415553 w 7490012"/>
              <a:gd name="connsiteY2" fmla="*/ 1990165 h 2541494"/>
              <a:gd name="connsiteX3" fmla="*/ 7395882 w 7490012"/>
              <a:gd name="connsiteY3" fmla="*/ 2474259 h 2541494"/>
              <a:gd name="connsiteX4" fmla="*/ 7395882 w 7490012"/>
              <a:gd name="connsiteY4" fmla="*/ 2474259 h 2541494"/>
              <a:gd name="connsiteX5" fmla="*/ 7490012 w 7490012"/>
              <a:gd name="connsiteY5" fmla="*/ 2541494 h 2541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0012" h="2541494">
                <a:moveTo>
                  <a:pt x="0" y="0"/>
                </a:moveTo>
                <a:cubicBezTo>
                  <a:pt x="858370" y="82923"/>
                  <a:pt x="1716741" y="165847"/>
                  <a:pt x="2286000" y="497541"/>
                </a:cubicBezTo>
                <a:cubicBezTo>
                  <a:pt x="2855259" y="829235"/>
                  <a:pt x="2563906" y="1660712"/>
                  <a:pt x="3415553" y="1990165"/>
                </a:cubicBezTo>
                <a:cubicBezTo>
                  <a:pt x="4267200" y="2319618"/>
                  <a:pt x="7395882" y="2474259"/>
                  <a:pt x="7395882" y="2474259"/>
                </a:cubicBezTo>
                <a:lnTo>
                  <a:pt x="7395882" y="2474259"/>
                </a:lnTo>
                <a:lnTo>
                  <a:pt x="7490012" y="2541494"/>
                </a:lnTo>
              </a:path>
            </a:pathLst>
          </a:cu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reeform 13"/>
          <p:cNvSpPr/>
          <p:nvPr/>
        </p:nvSpPr>
        <p:spPr bwMode="auto">
          <a:xfrm>
            <a:off x="2528047" y="3711388"/>
            <a:ext cx="7651377" cy="900953"/>
          </a:xfrm>
          <a:custGeom>
            <a:avLst/>
            <a:gdLst>
              <a:gd name="connsiteX0" fmla="*/ 0 w 7651377"/>
              <a:gd name="connsiteY0" fmla="*/ 0 h 900953"/>
              <a:gd name="connsiteX1" fmla="*/ 3267635 w 7651377"/>
              <a:gd name="connsiteY1" fmla="*/ 363070 h 900953"/>
              <a:gd name="connsiteX2" fmla="*/ 7463118 w 7651377"/>
              <a:gd name="connsiteY2" fmla="*/ 860612 h 900953"/>
              <a:gd name="connsiteX3" fmla="*/ 7463118 w 7651377"/>
              <a:gd name="connsiteY3" fmla="*/ 860612 h 900953"/>
              <a:gd name="connsiteX4" fmla="*/ 7651377 w 7651377"/>
              <a:gd name="connsiteY4" fmla="*/ 900953 h 90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51377" h="900953">
                <a:moveTo>
                  <a:pt x="0" y="0"/>
                </a:moveTo>
                <a:lnTo>
                  <a:pt x="3267635" y="363070"/>
                </a:lnTo>
                <a:lnTo>
                  <a:pt x="7463118" y="860612"/>
                </a:lnTo>
                <a:lnTo>
                  <a:pt x="7463118" y="860612"/>
                </a:lnTo>
                <a:lnTo>
                  <a:pt x="7651377" y="900953"/>
                </a:lnTo>
              </a:path>
            </a:pathLst>
          </a:cu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 bwMode="auto">
          <a:xfrm>
            <a:off x="9883589" y="3980330"/>
            <a:ext cx="336175" cy="1869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IN"/>
          </a:p>
        </p:txBody>
      </p:sp>
      <p:sp>
        <p:nvSpPr>
          <p:cNvPr id="17" name="Title 26"/>
          <p:cNvSpPr txBox="1">
            <a:spLocks/>
          </p:cNvSpPr>
          <p:nvPr/>
        </p:nvSpPr>
        <p:spPr>
          <a:xfrm rot="376697">
            <a:off x="7880905" y="4062038"/>
            <a:ext cx="2164048" cy="4954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tillium" panose="00000500000000000000" pitchFamily="50" charset="0"/>
              </a:rPr>
              <a:t>Microservices</a:t>
            </a:r>
          </a:p>
        </p:txBody>
      </p:sp>
      <p:sp>
        <p:nvSpPr>
          <p:cNvPr id="18" name="Title 26"/>
          <p:cNvSpPr txBox="1">
            <a:spLocks/>
          </p:cNvSpPr>
          <p:nvPr/>
        </p:nvSpPr>
        <p:spPr>
          <a:xfrm rot="190920">
            <a:off x="8256993" y="4974954"/>
            <a:ext cx="2164048" cy="4954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tillium" panose="00000500000000000000" pitchFamily="50" charset="0"/>
              </a:rPr>
              <a:t>Monolithic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666129" y="5757396"/>
            <a:ext cx="270286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z="1800" dirty="0"/>
              <a:t>Base Complexity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201706" y="3354015"/>
            <a:ext cx="270286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z="1800" dirty="0"/>
              <a:t>Productivity</a:t>
            </a:r>
          </a:p>
        </p:txBody>
      </p:sp>
      <p:sp>
        <p:nvSpPr>
          <p:cNvPr id="21" name="Right Triangle 20"/>
          <p:cNvSpPr/>
          <p:nvPr/>
        </p:nvSpPr>
        <p:spPr bwMode="auto">
          <a:xfrm rot="13506357">
            <a:off x="9744254" y="5588162"/>
            <a:ext cx="127990" cy="128146"/>
          </a:xfrm>
          <a:prstGeom prst="rt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IN"/>
          </a:p>
        </p:txBody>
      </p:sp>
      <p:sp>
        <p:nvSpPr>
          <p:cNvPr id="22" name="Right Triangle 21"/>
          <p:cNvSpPr/>
          <p:nvPr/>
        </p:nvSpPr>
        <p:spPr bwMode="auto">
          <a:xfrm rot="8060283">
            <a:off x="2289240" y="1630880"/>
            <a:ext cx="127990" cy="128146"/>
          </a:xfrm>
          <a:prstGeom prst="rt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78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 bwMode="auto">
          <a:xfrm>
            <a:off x="9345386" y="-23404"/>
            <a:ext cx="6904810" cy="6904808"/>
          </a:xfrm>
          <a:prstGeom prst="ellipse">
            <a:avLst/>
          </a:prstGeom>
          <a:noFill/>
          <a:ln w="6350">
            <a:solidFill>
              <a:schemeClr val="tx1">
                <a:alpha val="20000"/>
              </a:schemeClr>
            </a:soli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auto">
          <a:xfrm>
            <a:off x="9345386" y="1405619"/>
            <a:ext cx="914400" cy="914400"/>
          </a:xfrm>
          <a:prstGeom prst="ellipse">
            <a:avLst/>
          </a:pr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 bwMode="auto">
          <a:xfrm>
            <a:off x="8888186" y="2971800"/>
            <a:ext cx="914400" cy="914400"/>
          </a:xfrm>
          <a:prstGeom prst="ellipse">
            <a:avLst/>
          </a:pr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 bwMode="auto">
          <a:xfrm>
            <a:off x="9345386" y="4537981"/>
            <a:ext cx="914400" cy="914400"/>
          </a:xfrm>
          <a:prstGeom prst="ellipse">
            <a:avLst/>
          </a:pr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511862" y="1120392"/>
            <a:ext cx="3713500" cy="1343246"/>
            <a:chOff x="5442857" y="1252599"/>
            <a:chExt cx="3713500" cy="1343246"/>
          </a:xfrm>
        </p:grpSpPr>
        <p:sp>
          <p:nvSpPr>
            <p:cNvPr id="16" name="TextBox 15"/>
            <p:cNvSpPr txBox="1"/>
            <p:nvPr/>
          </p:nvSpPr>
          <p:spPr>
            <a:xfrm>
              <a:off x="5978013" y="1487849"/>
              <a:ext cx="3178344" cy="1107996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just"/>
              <a:r>
                <a:rPr lang="en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To accommodate more customers, the instances of the same application need to be created, but the resources utilized in other services are wasted, since they don’t need have a need to scale. This leads to decrease in agility of application.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42857" y="1252599"/>
              <a:ext cx="3602222" cy="1503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SCALABILITY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052574" y="3163625"/>
            <a:ext cx="3673929" cy="562213"/>
            <a:chOff x="5442857" y="1252599"/>
            <a:chExt cx="3673929" cy="562213"/>
          </a:xfrm>
        </p:grpSpPr>
        <p:sp>
          <p:nvSpPr>
            <p:cNvPr id="20" name="TextBox 19"/>
            <p:cNvSpPr txBox="1"/>
            <p:nvPr/>
          </p:nvSpPr>
          <p:spPr>
            <a:xfrm>
              <a:off x="6069332" y="1445480"/>
              <a:ext cx="3047454" cy="36933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r"/>
              <a:r>
                <a:rPr lang="en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When one component fails, the entire system goes down.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42857" y="1252599"/>
              <a:ext cx="3602222" cy="1503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FAULT TOLERANCE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511862" y="4714074"/>
            <a:ext cx="3673930" cy="562213"/>
            <a:chOff x="5442857" y="1252599"/>
            <a:chExt cx="3673930" cy="562213"/>
          </a:xfrm>
        </p:grpSpPr>
        <p:sp>
          <p:nvSpPr>
            <p:cNvPr id="23" name="TextBox 22"/>
            <p:cNvSpPr txBox="1"/>
            <p:nvPr/>
          </p:nvSpPr>
          <p:spPr>
            <a:xfrm>
              <a:off x="5814393" y="1445480"/>
              <a:ext cx="3302394" cy="36933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Part of the Software that takes larger time, slows down the entire software. No Independence.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42857" y="1252599"/>
              <a:ext cx="3602222" cy="1503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BOTTLENECKS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65986" y="1981763"/>
            <a:ext cx="3286588" cy="11818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latin typeface="Titillium" panose="00000500000000000000" pitchFamily="50" charset="0"/>
                <a:ea typeface="+mj-ea"/>
                <a:cs typeface="+mj-cs"/>
              </a:rPr>
              <a:t>Three major disadvantages of</a:t>
            </a:r>
            <a:r>
              <a:rPr lang="en-US" sz="3200" b="1" dirty="0">
                <a:latin typeface="Titillium" panose="00000500000000000000" pitchFamily="50" charset="0"/>
                <a:ea typeface="+mj-ea"/>
                <a:cs typeface="+mj-cs"/>
              </a:rPr>
              <a:t> Monolithic Arch.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90700" y="3717319"/>
            <a:ext cx="2628900" cy="52322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This is why Microservice architecture gained stature for large applications.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hape 3647"/>
          <p:cNvSpPr/>
          <p:nvPr/>
        </p:nvSpPr>
        <p:spPr>
          <a:xfrm>
            <a:off x="9597186" y="4814622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Shape 3857"/>
          <p:cNvSpPr/>
          <p:nvPr/>
        </p:nvSpPr>
        <p:spPr>
          <a:xfrm>
            <a:off x="9585435" y="1643693"/>
            <a:ext cx="457092" cy="415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345" y="3780"/>
                </a:moveTo>
                <a:lnTo>
                  <a:pt x="10309" y="3780"/>
                </a:lnTo>
                <a:lnTo>
                  <a:pt x="10309" y="5940"/>
                </a:lnTo>
                <a:cubicBezTo>
                  <a:pt x="10309" y="6238"/>
                  <a:pt x="10529" y="6480"/>
                  <a:pt x="10800" y="6480"/>
                </a:cubicBezTo>
                <a:cubicBezTo>
                  <a:pt x="11071" y="6480"/>
                  <a:pt x="11291" y="6238"/>
                  <a:pt x="11291" y="5940"/>
                </a:cubicBezTo>
                <a:lnTo>
                  <a:pt x="11291" y="3780"/>
                </a:lnTo>
                <a:lnTo>
                  <a:pt x="13255" y="3780"/>
                </a:lnTo>
                <a:cubicBezTo>
                  <a:pt x="13525" y="3780"/>
                  <a:pt x="13745" y="3538"/>
                  <a:pt x="13745" y="3240"/>
                </a:cubicBezTo>
                <a:cubicBezTo>
                  <a:pt x="13745" y="2942"/>
                  <a:pt x="13525" y="2700"/>
                  <a:pt x="13255" y="2700"/>
                </a:cubicBezTo>
                <a:lnTo>
                  <a:pt x="11291" y="2700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2700"/>
                </a:lnTo>
                <a:lnTo>
                  <a:pt x="8345" y="2700"/>
                </a:lnTo>
                <a:cubicBezTo>
                  <a:pt x="8075" y="2700"/>
                  <a:pt x="7855" y="2942"/>
                  <a:pt x="7855" y="3240"/>
                </a:cubicBezTo>
                <a:cubicBezTo>
                  <a:pt x="7855" y="3538"/>
                  <a:pt x="8075" y="3780"/>
                  <a:pt x="8345" y="378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Shape 3698"/>
          <p:cNvSpPr/>
          <p:nvPr/>
        </p:nvSpPr>
        <p:spPr>
          <a:xfrm>
            <a:off x="9089409" y="3192270"/>
            <a:ext cx="511954" cy="418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4"/>
                  <a:pt x="9957" y="1784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5"/>
                  <a:pt x="11617" y="1719"/>
                </a:cubicBezTo>
                <a:cubicBezTo>
                  <a:pt x="11641" y="1793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1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0700" y="3026745"/>
            <a:ext cx="470563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latin typeface="Titillium" panose="00000500000000000000" pitchFamily="50" charset="0"/>
                <a:ea typeface="+mj-ea"/>
                <a:cs typeface="+mj-cs"/>
              </a:rPr>
              <a:t>Disadvantages of </a:t>
            </a:r>
            <a:r>
              <a:rPr lang="en-US" sz="3200" b="1" dirty="0">
                <a:latin typeface="Titillium" panose="00000500000000000000" pitchFamily="50" charset="0"/>
                <a:ea typeface="+mj-ea"/>
                <a:cs typeface="+mj-cs"/>
              </a:rPr>
              <a:t>Microservice Architecture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790700" y="418285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90699" y="2527407"/>
            <a:ext cx="2508345" cy="137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00" b="1" spc="200" dirty="0">
                <a:latin typeface="Titillium" charset="0"/>
                <a:ea typeface="Titillium" charset="0"/>
                <a:cs typeface="Titillium" charset="0"/>
              </a:rPr>
              <a:t>WHERE IS THE PROBLEM?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160528" y="1553630"/>
            <a:ext cx="3702362" cy="973777"/>
            <a:chOff x="6096000" y="1553630"/>
            <a:chExt cx="3702362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68048" y="1680799"/>
              <a:ext cx="2429768" cy="20043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b="1" spc="200" dirty="0">
                  <a:latin typeface="Titillium" charset="0"/>
                  <a:ea typeface="Titillium" charset="0"/>
                  <a:cs typeface="Titillium" charset="0"/>
                </a:rPr>
                <a:t>DISTRIBUTED SYSTEM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68048" y="1929717"/>
              <a:ext cx="2530314" cy="492443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Titillium" panose="00000500000000000000" pitchFamily="50" charset="0"/>
                </a:rPr>
                <a:t>Distributed System is complex to design.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160528" y="2942111"/>
            <a:ext cx="3702362" cy="1114751"/>
            <a:chOff x="6096000" y="1553630"/>
            <a:chExt cx="3702362" cy="1114751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68048" y="1680799"/>
              <a:ext cx="567399" cy="20043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b="1" spc="200" dirty="0">
                  <a:latin typeface="Titillium" charset="0"/>
                  <a:ea typeface="Titillium" charset="0"/>
                  <a:cs typeface="Titillium" charset="0"/>
                </a:rPr>
                <a:t>COST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68048" y="1929717"/>
              <a:ext cx="2530314" cy="738664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Titillium" panose="00000500000000000000" pitchFamily="50" charset="0"/>
                </a:rPr>
                <a:t>Cost of designing and building a distributed system is high.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160528" y="4330592"/>
            <a:ext cx="3890741" cy="1114751"/>
            <a:chOff x="6096000" y="1553630"/>
            <a:chExt cx="3890741" cy="1114751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68048" y="1680799"/>
              <a:ext cx="2718693" cy="20043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b="1" spc="200" dirty="0">
                  <a:latin typeface="Titillium" charset="0"/>
                  <a:ea typeface="Titillium" charset="0"/>
                  <a:cs typeface="Titillium" charset="0"/>
                </a:rPr>
                <a:t>ENTERPRISE READINESS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68048" y="1929717"/>
              <a:ext cx="2530314" cy="738664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Titillium" panose="00000500000000000000" pitchFamily="50" charset="0"/>
                </a:rPr>
                <a:t>Converting from monolithic to Microservice Architecture is extremely tough.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508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1192987"/>
            <a:ext cx="8610600" cy="495486"/>
          </a:xfrm>
        </p:spPr>
        <p:txBody>
          <a:bodyPr/>
          <a:lstStyle/>
          <a:p>
            <a:r>
              <a:rPr lang="en-US" sz="2800" b="1" dirty="0"/>
              <a:t>When </a:t>
            </a:r>
            <a:r>
              <a:rPr lang="en-US" sz="2800" dirty="0"/>
              <a:t>and </a:t>
            </a:r>
            <a:r>
              <a:rPr lang="en-US" sz="2800" b="1" dirty="0"/>
              <a:t>When not </a:t>
            </a:r>
            <a:r>
              <a:rPr lang="en-US" sz="2800" dirty="0"/>
              <a:t>to use </a:t>
            </a:r>
            <a:r>
              <a:rPr lang="en-US" sz="2800" b="1" dirty="0"/>
              <a:t>Microservice Architecture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08813" y="2878959"/>
            <a:ext cx="4016334" cy="952726"/>
            <a:chOff x="1790700" y="2264521"/>
            <a:chExt cx="4016334" cy="952726"/>
          </a:xfrm>
        </p:grpSpPr>
        <p:sp>
          <p:nvSpPr>
            <p:cNvPr id="6" name="TextBox 5"/>
            <p:cNvSpPr txBox="1"/>
            <p:nvPr/>
          </p:nvSpPr>
          <p:spPr>
            <a:xfrm>
              <a:off x="2386967" y="2264521"/>
              <a:ext cx="3111308" cy="2004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b="1" spc="200" dirty="0">
                  <a:latin typeface="Titillium" charset="0"/>
                  <a:ea typeface="Titillium" charset="0"/>
                  <a:cs typeface="Titillium" charset="0"/>
                </a:rPr>
                <a:t>NEED FREQUENT SCALING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86966" y="2519555"/>
              <a:ext cx="3420068" cy="69769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When any large dynamic application needs frequent scaling.</a:t>
              </a:r>
            </a:p>
          </p:txBody>
        </p:sp>
        <p:sp>
          <p:nvSpPr>
            <p:cNvPr id="8" name="Shape 3938"/>
            <p:cNvSpPr/>
            <p:nvPr/>
          </p:nvSpPr>
          <p:spPr>
            <a:xfrm>
              <a:off x="1790700" y="2264521"/>
              <a:ext cx="408532" cy="40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9674" y="5053"/>
                  </a:moveTo>
                  <a:cubicBezTo>
                    <a:pt x="9585" y="4965"/>
                    <a:pt x="9462" y="4909"/>
                    <a:pt x="9327" y="4909"/>
                  </a:cubicBezTo>
                  <a:cubicBezTo>
                    <a:pt x="9056" y="4909"/>
                    <a:pt x="8836" y="5130"/>
                    <a:pt x="8836" y="5400"/>
                  </a:cubicBezTo>
                  <a:cubicBezTo>
                    <a:pt x="8836" y="5536"/>
                    <a:pt x="8891" y="5659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2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3" y="11059"/>
                    <a:pt x="14727" y="10936"/>
                    <a:pt x="14727" y="10800"/>
                  </a:cubicBezTo>
                  <a:cubicBezTo>
                    <a:pt x="14727" y="10665"/>
                    <a:pt x="14673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08813" y="4397934"/>
            <a:ext cx="4016334" cy="1363030"/>
            <a:chOff x="1790700" y="2264521"/>
            <a:chExt cx="4016334" cy="1363030"/>
          </a:xfrm>
        </p:grpSpPr>
        <p:sp>
          <p:nvSpPr>
            <p:cNvPr id="11" name="TextBox 10"/>
            <p:cNvSpPr txBox="1"/>
            <p:nvPr/>
          </p:nvSpPr>
          <p:spPr>
            <a:xfrm>
              <a:off x="2386967" y="2264521"/>
              <a:ext cx="3111308" cy="2004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b="1" spc="200" dirty="0">
                  <a:latin typeface="Titillium" charset="0"/>
                  <a:ea typeface="Titillium" charset="0"/>
                  <a:cs typeface="Titillium" charset="0"/>
                </a:rPr>
                <a:t>MAINTAIN INDEPENDENCE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86966" y="2519555"/>
              <a:ext cx="3420068" cy="1107996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When each module of the application needs to be handled separately. This ensures fault tolerance.</a:t>
              </a:r>
            </a:p>
          </p:txBody>
        </p:sp>
        <p:sp>
          <p:nvSpPr>
            <p:cNvPr id="13" name="Shape 3938"/>
            <p:cNvSpPr/>
            <p:nvPr/>
          </p:nvSpPr>
          <p:spPr>
            <a:xfrm>
              <a:off x="1790700" y="2264521"/>
              <a:ext cx="408532" cy="40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9674" y="5053"/>
                  </a:moveTo>
                  <a:cubicBezTo>
                    <a:pt x="9585" y="4965"/>
                    <a:pt x="9462" y="4909"/>
                    <a:pt x="9327" y="4909"/>
                  </a:cubicBezTo>
                  <a:cubicBezTo>
                    <a:pt x="9056" y="4909"/>
                    <a:pt x="8836" y="5130"/>
                    <a:pt x="8836" y="5400"/>
                  </a:cubicBezTo>
                  <a:cubicBezTo>
                    <a:pt x="8836" y="5536"/>
                    <a:pt x="8891" y="5659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2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3" y="11059"/>
                    <a:pt x="14727" y="10936"/>
                    <a:pt x="14727" y="10800"/>
                  </a:cubicBezTo>
                  <a:cubicBezTo>
                    <a:pt x="14727" y="10665"/>
                    <a:pt x="14673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14113" y="2878959"/>
            <a:ext cx="4196116" cy="993698"/>
            <a:chOff x="1790700" y="2264521"/>
            <a:chExt cx="4196116" cy="993698"/>
          </a:xfrm>
        </p:grpSpPr>
        <p:sp>
          <p:nvSpPr>
            <p:cNvPr id="15" name="TextBox 14"/>
            <p:cNvSpPr txBox="1"/>
            <p:nvPr/>
          </p:nvSpPr>
          <p:spPr>
            <a:xfrm>
              <a:off x="2386967" y="2264521"/>
              <a:ext cx="3111308" cy="2004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b="1" spc="200" dirty="0">
                  <a:latin typeface="Titillium" charset="0"/>
                  <a:ea typeface="Titillium" charset="0"/>
                  <a:cs typeface="Titillium" charset="0"/>
                </a:rPr>
                <a:t>NO NEED OF EXPANSION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86966" y="2519555"/>
              <a:ext cx="3599850" cy="738664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When its clear that the application wont expand further than it currently is.</a:t>
              </a:r>
            </a:p>
          </p:txBody>
        </p:sp>
        <p:sp>
          <p:nvSpPr>
            <p:cNvPr id="17" name="Shape 3938"/>
            <p:cNvSpPr/>
            <p:nvPr/>
          </p:nvSpPr>
          <p:spPr>
            <a:xfrm>
              <a:off x="1790700" y="2264521"/>
              <a:ext cx="408532" cy="40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9674" y="5053"/>
                  </a:moveTo>
                  <a:cubicBezTo>
                    <a:pt x="9585" y="4965"/>
                    <a:pt x="9462" y="4909"/>
                    <a:pt x="9327" y="4909"/>
                  </a:cubicBezTo>
                  <a:cubicBezTo>
                    <a:pt x="9056" y="4909"/>
                    <a:pt x="8836" y="5130"/>
                    <a:pt x="8836" y="5400"/>
                  </a:cubicBezTo>
                  <a:cubicBezTo>
                    <a:pt x="8836" y="5536"/>
                    <a:pt x="8891" y="5659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2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3" y="11059"/>
                    <a:pt x="14727" y="10936"/>
                    <a:pt x="14727" y="10800"/>
                  </a:cubicBezTo>
                  <a:cubicBezTo>
                    <a:pt x="14727" y="10665"/>
                    <a:pt x="14673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14113" y="4286863"/>
            <a:ext cx="5327173" cy="2106371"/>
            <a:chOff x="1790700" y="2200517"/>
            <a:chExt cx="5327173" cy="2106371"/>
          </a:xfrm>
        </p:grpSpPr>
        <p:sp>
          <p:nvSpPr>
            <p:cNvPr id="19" name="TextBox 18"/>
            <p:cNvSpPr txBox="1"/>
            <p:nvPr/>
          </p:nvSpPr>
          <p:spPr>
            <a:xfrm>
              <a:off x="2386966" y="2200517"/>
              <a:ext cx="4730907" cy="5663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b="1" spc="200" dirty="0">
                  <a:latin typeface="Titillium" charset="0"/>
                  <a:ea typeface="Titillium" charset="0"/>
                  <a:cs typeface="Titillium" charset="0"/>
                </a:rPr>
                <a:t>TECHNOLOGY STACK IS FIXED</a:t>
              </a:r>
            </a:p>
            <a:p>
              <a:pPr>
                <a:lnSpc>
                  <a:spcPct val="80000"/>
                </a:lnSpc>
              </a:pPr>
              <a:r>
                <a:rPr lang="en-US" sz="1600" b="1" spc="200" dirty="0">
                  <a:latin typeface="Titillium" charset="0"/>
                  <a:ea typeface="Titillium" charset="0"/>
                  <a:cs typeface="Titillium" charset="0"/>
                </a:rPr>
                <a:t>NO NEED OF FREQUENT DEPLOYMENTS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95366" y="2829560"/>
              <a:ext cx="4881034" cy="147732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When the entire application is built on the same Tech. Stack and it wont change in the near future.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When there is a constant need to deploy new features frequently.</a:t>
              </a:r>
            </a:p>
          </p:txBody>
        </p:sp>
        <p:sp>
          <p:nvSpPr>
            <p:cNvPr id="21" name="Shape 3938"/>
            <p:cNvSpPr/>
            <p:nvPr/>
          </p:nvSpPr>
          <p:spPr>
            <a:xfrm>
              <a:off x="1790700" y="2264521"/>
              <a:ext cx="408532" cy="40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9674" y="5053"/>
                  </a:moveTo>
                  <a:cubicBezTo>
                    <a:pt x="9585" y="4965"/>
                    <a:pt x="9462" y="4909"/>
                    <a:pt x="9327" y="4909"/>
                  </a:cubicBezTo>
                  <a:cubicBezTo>
                    <a:pt x="9056" y="4909"/>
                    <a:pt x="8836" y="5130"/>
                    <a:pt x="8836" y="5400"/>
                  </a:cubicBezTo>
                  <a:cubicBezTo>
                    <a:pt x="8836" y="5536"/>
                    <a:pt x="8891" y="5659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2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3" y="11059"/>
                    <a:pt x="14727" y="10936"/>
                    <a:pt x="14727" y="10800"/>
                  </a:cubicBezTo>
                  <a:cubicBezTo>
                    <a:pt x="14727" y="10665"/>
                    <a:pt x="14673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2" name="Title 1"/>
          <p:cNvSpPr txBox="1">
            <a:spLocks/>
          </p:cNvSpPr>
          <p:nvPr/>
        </p:nvSpPr>
        <p:spPr>
          <a:xfrm>
            <a:off x="2989836" y="2063269"/>
            <a:ext cx="1741796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z="2000" b="1" dirty="0"/>
              <a:t>When to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7309100" y="2067954"/>
            <a:ext cx="1741796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z="2000" b="1" dirty="0"/>
              <a:t>When not to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725147" y="2136194"/>
            <a:ext cx="0" cy="4169073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517742" y="2517811"/>
            <a:ext cx="9468702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7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>
            <a:off x="3393489" y="1849543"/>
            <a:ext cx="5367646" cy="0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1"/>
          <p:cNvSpPr>
            <a:spLocks/>
          </p:cNvSpPr>
          <p:nvPr/>
        </p:nvSpPr>
        <p:spPr bwMode="auto">
          <a:xfrm rot="10074050">
            <a:off x="2509030" y="982468"/>
            <a:ext cx="1754060" cy="170865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/>
          </a:solidFill>
          <a:ln w="38100" cap="flat">
            <a:solidFill>
              <a:schemeClr val="accent3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AutoShape 1"/>
          <p:cNvSpPr>
            <a:spLocks/>
          </p:cNvSpPr>
          <p:nvPr/>
        </p:nvSpPr>
        <p:spPr bwMode="auto">
          <a:xfrm rot="12355141">
            <a:off x="5094946" y="982468"/>
            <a:ext cx="1754060" cy="170865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/>
          </a:solidFill>
          <a:ln w="57150" cap="flat">
            <a:solidFill>
              <a:schemeClr val="accent2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AutoShape 1"/>
          <p:cNvSpPr>
            <a:spLocks/>
          </p:cNvSpPr>
          <p:nvPr/>
        </p:nvSpPr>
        <p:spPr bwMode="auto">
          <a:xfrm rot="1376640">
            <a:off x="7928909" y="873016"/>
            <a:ext cx="1754060" cy="170865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/>
          </a:solidFill>
          <a:ln w="38100" cap="flat">
            <a:solidFill>
              <a:schemeClr val="accent1">
                <a:lumMod val="75000"/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08875" y="1689063"/>
            <a:ext cx="1754372" cy="175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spc="200" dirty="0">
                <a:latin typeface="Titillium" charset="0"/>
                <a:ea typeface="Titillium" charset="0"/>
                <a:cs typeface="Titillium" charset="0"/>
              </a:rPr>
              <a:t>SERVICE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18814" y="1689063"/>
            <a:ext cx="1754372" cy="175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spc="200" dirty="0">
                <a:latin typeface="Titillium" charset="0"/>
                <a:ea typeface="Titillium" charset="0"/>
                <a:cs typeface="Titillium" charset="0"/>
              </a:rPr>
              <a:t>SERVICE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28753" y="1689063"/>
            <a:ext cx="1754372" cy="175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spc="200" dirty="0">
                <a:latin typeface="Titillium" charset="0"/>
                <a:ea typeface="Titillium" charset="0"/>
                <a:cs typeface="Titillium" charset="0"/>
              </a:rPr>
              <a:t>SERVICE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09632" y="3152455"/>
            <a:ext cx="5985997" cy="281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14400" lvl="0" indent="-342900">
              <a:lnSpc>
                <a:spcPct val="115000"/>
              </a:lnSpc>
              <a:spcBef>
                <a:spcPts val="1600"/>
              </a:spcBef>
              <a:buSzPts val="1800"/>
              <a:buChar char="●"/>
            </a:pPr>
            <a:r>
              <a:rPr lang="en-US" sz="1600" dirty="0">
                <a:latin typeface="Titillium" panose="00000500000000000000" pitchFamily="50" charset="0"/>
                <a:ea typeface="+mj-ea"/>
                <a:cs typeface="+mj-cs"/>
              </a:rPr>
              <a:t>Lightweight  protocols are used such as </a:t>
            </a:r>
            <a:r>
              <a:rPr lang="en-US" sz="1600" b="1" dirty="0">
                <a:latin typeface="Titillium" panose="00000500000000000000" pitchFamily="50" charset="0"/>
                <a:ea typeface="+mj-ea"/>
                <a:cs typeface="+mj-cs"/>
              </a:rPr>
              <a:t>JSON or HTTP </a:t>
            </a:r>
            <a:r>
              <a:rPr lang="en-US" sz="1600" dirty="0">
                <a:latin typeface="Titillium" panose="00000500000000000000" pitchFamily="50" charset="0"/>
                <a:ea typeface="+mj-ea"/>
                <a:cs typeface="+mj-cs"/>
              </a:rPr>
              <a:t>for </a:t>
            </a:r>
            <a:r>
              <a:rPr lang="en-US" sz="1600" b="1" dirty="0">
                <a:latin typeface="Titillium" panose="00000500000000000000" pitchFamily="50" charset="0"/>
                <a:ea typeface="+mj-ea"/>
                <a:cs typeface="+mj-cs"/>
              </a:rPr>
              <a:t>REST</a:t>
            </a:r>
            <a:r>
              <a:rPr lang="en-US" sz="1600" dirty="0">
                <a:latin typeface="Titillium" panose="00000500000000000000" pitchFamily="50" charset="0"/>
                <a:ea typeface="+mj-ea"/>
                <a:cs typeface="+mj-cs"/>
              </a:rPr>
              <a:t> and </a:t>
            </a:r>
            <a:r>
              <a:rPr lang="en-US" sz="1600" b="1" dirty="0">
                <a:latin typeface="Titillium" panose="00000500000000000000" pitchFamily="50" charset="0"/>
                <a:ea typeface="+mj-ea"/>
                <a:cs typeface="+mj-cs"/>
              </a:rPr>
              <a:t>Kafka</a:t>
            </a:r>
            <a:r>
              <a:rPr lang="en-US" sz="1600" dirty="0">
                <a:latin typeface="Titillium" panose="00000500000000000000" pitchFamily="50" charset="0"/>
                <a:ea typeface="+mj-ea"/>
                <a:cs typeface="+mj-cs"/>
              </a:rPr>
              <a:t> for Messaging.</a:t>
            </a:r>
          </a:p>
          <a:p>
            <a:pPr marL="914400" lvl="0" indent="-342900">
              <a:lnSpc>
                <a:spcPct val="115000"/>
              </a:lnSpc>
              <a:spcBef>
                <a:spcPts val="1600"/>
              </a:spcBef>
              <a:buSzPts val="1800"/>
              <a:buChar char="●"/>
            </a:pPr>
            <a:r>
              <a:rPr lang="en-US" sz="1600" dirty="0">
                <a:latin typeface="Titillium" panose="00000500000000000000" pitchFamily="50" charset="0"/>
                <a:ea typeface="+mj-ea"/>
                <a:cs typeface="+mj-cs"/>
              </a:rPr>
              <a:t>The goal is to Decouple the application into self functioning modules (microservices). In order to Achieve that, Messaging is established whenever required.</a:t>
            </a:r>
          </a:p>
          <a:p>
            <a:pPr lvl="0">
              <a:lnSpc>
                <a:spcPct val="115000"/>
              </a:lnSpc>
              <a:spcBef>
                <a:spcPts val="1600"/>
              </a:spcBef>
            </a:pPr>
            <a:r>
              <a:rPr lang="en-US" sz="1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atin typeface="Titillium" panose="00000500000000000000" pitchFamily="50" charset="0"/>
                <a:ea typeface="+mj-ea"/>
                <a:cs typeface="+mj-cs"/>
              </a:rPr>
              <a:t>Note : </a:t>
            </a:r>
            <a:r>
              <a:rPr lang="en-US" sz="1600" dirty="0">
                <a:latin typeface="Titillium" panose="00000500000000000000" pitchFamily="50" charset="0"/>
                <a:ea typeface="+mj-ea"/>
                <a:cs typeface="+mj-cs"/>
              </a:rPr>
              <a:t>Communication is done in a single language (language neutral) but services can be in different languages.</a:t>
            </a:r>
          </a:p>
          <a:p>
            <a:pPr marL="914400" lvl="0" indent="-342900">
              <a:lnSpc>
                <a:spcPct val="115000"/>
              </a:lnSpc>
              <a:spcBef>
                <a:spcPts val="1600"/>
              </a:spcBef>
              <a:buSzPts val="1800"/>
              <a:buChar char="●"/>
            </a:pP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722954" y="3273210"/>
            <a:ext cx="2977600" cy="787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200" dirty="0">
                <a:latin typeface="Titillium" panose="00000500000000000000" pitchFamily="50" charset="0"/>
                <a:ea typeface="+mj-ea"/>
                <a:cs typeface="+mj-cs"/>
              </a:rPr>
              <a:t>Microservice Communication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009311" y="4226328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034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622878" y="748377"/>
            <a:ext cx="5628602" cy="694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800" dirty="0">
                <a:latin typeface="Titillium" panose="00000500000000000000" pitchFamily="50" charset="0"/>
                <a:ea typeface="+mj-ea"/>
                <a:cs typeface="+mj-cs"/>
              </a:rPr>
              <a:t>Microservice Architecture</a:t>
            </a:r>
          </a:p>
          <a:p>
            <a:pPr algn="r">
              <a:lnSpc>
                <a:spcPct val="80000"/>
              </a:lnSpc>
            </a:pPr>
            <a:r>
              <a:rPr lang="en-US" sz="2800" dirty="0">
                <a:latin typeface="Titillium" panose="00000500000000000000" pitchFamily="50" charset="0"/>
                <a:ea typeface="+mj-ea"/>
                <a:cs typeface="+mj-cs"/>
              </a:rPr>
              <a:t> </a:t>
            </a:r>
            <a:r>
              <a:rPr lang="en-US" sz="2800" b="1" dirty="0">
                <a:latin typeface="Titillium" panose="00000500000000000000" pitchFamily="50" charset="0"/>
                <a:ea typeface="+mj-ea"/>
                <a:cs typeface="+mj-cs"/>
              </a:rPr>
              <a:t>Best Practices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399594" y="1536285"/>
            <a:ext cx="851886" cy="9172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hape 145"/>
          <p:cNvPicPr preferRelativeResize="0"/>
          <p:nvPr/>
        </p:nvPicPr>
        <p:blipFill rotWithShape="1">
          <a:blip r:embed="rId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39000"/>
                    </a14:imgEffect>
                    <a14:imgEffect>
                      <a14:brightnessContrast contrast="-39000"/>
                    </a14:imgEffect>
                  </a14:imgLayer>
                </a14:imgProps>
              </a:ext>
            </a:extLst>
          </a:blip>
          <a:srcRect t="16840" b="3743"/>
          <a:stretch/>
        </p:blipFill>
        <p:spPr>
          <a:xfrm>
            <a:off x="811855" y="1918422"/>
            <a:ext cx="11202724" cy="4053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3050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10866" b="10866"/>
          <a:stretch>
            <a:fillRect/>
          </a:stretch>
        </p:blipFill>
        <p:spPr>
          <a:xfrm>
            <a:off x="2519363" y="-38100"/>
            <a:ext cx="9134475" cy="4754563"/>
          </a:xfrm>
        </p:spPr>
      </p:pic>
      <p:sp>
        <p:nvSpPr>
          <p:cNvPr id="4" name="TextBox 3"/>
          <p:cNvSpPr txBox="1"/>
          <p:nvPr/>
        </p:nvSpPr>
        <p:spPr>
          <a:xfrm>
            <a:off x="3457302" y="2717437"/>
            <a:ext cx="4120545" cy="10929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b="1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What are Microservices?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13743" y="5563169"/>
            <a:ext cx="869719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You must be thinking why Rocks and Pebbles?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468188" y="3810365"/>
            <a:ext cx="69124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17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/>
          <p:cNvSpPr>
            <a:spLocks/>
          </p:cNvSpPr>
          <p:nvPr/>
        </p:nvSpPr>
        <p:spPr bwMode="auto">
          <a:xfrm>
            <a:off x="2931892" y="1438606"/>
            <a:ext cx="4717774" cy="471777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20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val 2"/>
          <p:cNvSpPr/>
          <p:nvPr/>
        </p:nvSpPr>
        <p:spPr bwMode="auto">
          <a:xfrm>
            <a:off x="4782232" y="1562272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 bwMode="auto">
          <a:xfrm>
            <a:off x="6505837" y="3271254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33383" y="1716738"/>
            <a:ext cx="1742849" cy="2004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CLIENT-SERVER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33382" y="1965656"/>
            <a:ext cx="2983322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Several clients interact with the server in exchange of some service offered by server.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90888" y="3396306"/>
            <a:ext cx="1672766" cy="2004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MASTER SLAVE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90888" y="3645224"/>
            <a:ext cx="253031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Several sub-services governed by one master controlling service.</a:t>
            </a:r>
          </a:p>
        </p:txBody>
      </p:sp>
      <p:sp>
        <p:nvSpPr>
          <p:cNvPr id="9" name="Shape 3767"/>
          <p:cNvSpPr/>
          <p:nvPr/>
        </p:nvSpPr>
        <p:spPr>
          <a:xfrm>
            <a:off x="6797610" y="3563027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032864" y="3271254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207136" y="3418896"/>
            <a:ext cx="1589346" cy="1969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PEER TO PEER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252" y="3667814"/>
            <a:ext cx="2496230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Several services communicate with one-another at the same level.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4782232" y="4968081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133383" y="5122547"/>
            <a:ext cx="1561966" cy="2004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MVC PATTERN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33383" y="5371465"/>
            <a:ext cx="2530314" cy="20467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Model View Controller. </a:t>
            </a:r>
          </a:p>
        </p:txBody>
      </p:sp>
      <p:sp>
        <p:nvSpPr>
          <p:cNvPr id="18" name="Shape 3717"/>
          <p:cNvSpPr/>
          <p:nvPr/>
        </p:nvSpPr>
        <p:spPr>
          <a:xfrm>
            <a:off x="5094545" y="5280394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9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0"/>
                  <a:pt x="14727" y="21109"/>
                </a:cubicBezTo>
                <a:cubicBezTo>
                  <a:pt x="14727" y="20839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Shape 3660"/>
          <p:cNvSpPr/>
          <p:nvPr/>
        </p:nvSpPr>
        <p:spPr>
          <a:xfrm>
            <a:off x="5094545" y="1864471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28769" y="532067"/>
            <a:ext cx="3799802" cy="694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800" dirty="0">
                <a:latin typeface="Titillium" panose="00000500000000000000" pitchFamily="50" charset="0"/>
                <a:ea typeface="+mj-ea"/>
                <a:cs typeface="+mj-cs"/>
              </a:rPr>
              <a:t>Other Architectures for </a:t>
            </a:r>
          </a:p>
          <a:p>
            <a:pPr algn="r">
              <a:lnSpc>
                <a:spcPct val="80000"/>
              </a:lnSpc>
            </a:pPr>
            <a:r>
              <a:rPr lang="en-US" sz="2800" dirty="0">
                <a:latin typeface="Titillium" panose="00000500000000000000" pitchFamily="50" charset="0"/>
                <a:ea typeface="+mj-ea"/>
                <a:cs typeface="+mj-cs"/>
              </a:rPr>
              <a:t> </a:t>
            </a:r>
            <a:r>
              <a:rPr lang="en-US" sz="2800" b="1" dirty="0">
                <a:latin typeface="Titillium" panose="00000500000000000000" pitchFamily="50" charset="0"/>
                <a:ea typeface="+mj-ea"/>
                <a:cs typeface="+mj-cs"/>
              </a:rPr>
              <a:t>Software Development</a:t>
            </a:r>
          </a:p>
        </p:txBody>
      </p:sp>
      <p:sp>
        <p:nvSpPr>
          <p:cNvPr id="21" name="Shape 3681"/>
          <p:cNvSpPr/>
          <p:nvPr/>
        </p:nvSpPr>
        <p:spPr>
          <a:xfrm rot="5400000">
            <a:off x="3308849" y="3599717"/>
            <a:ext cx="483452" cy="395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5"/>
                  <a:pt x="879" y="4800"/>
                  <a:pt x="1964" y="4800"/>
                </a:cubicBezTo>
                <a:cubicBezTo>
                  <a:pt x="3048" y="4800"/>
                  <a:pt x="3927" y="3725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3048" y="13200"/>
                  <a:pt x="3927" y="12125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5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5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5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5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cubicBezTo>
                  <a:pt x="3048" y="21600"/>
                  <a:pt x="3927" y="20525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159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658" r="8658"/>
          <a:stretch>
            <a:fillRect/>
          </a:stretch>
        </p:blipFill>
        <p:spPr>
          <a:xfrm>
            <a:off x="3692525" y="0"/>
            <a:ext cx="8526463" cy="6858000"/>
          </a:xfrm>
          <a:blipFill>
            <a:blip r:embed="rId3"/>
            <a:stretch>
              <a:fillRect/>
            </a:stretch>
          </a:blipFill>
        </p:spPr>
      </p:pic>
      <p:sp>
        <p:nvSpPr>
          <p:cNvPr id="8" name="TextBox 7"/>
          <p:cNvSpPr txBox="1"/>
          <p:nvPr/>
        </p:nvSpPr>
        <p:spPr>
          <a:xfrm>
            <a:off x="6785782" y="2598003"/>
            <a:ext cx="4664690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tillium" panose="00000500000000000000" pitchFamily="50" charset="0"/>
                <a:ea typeface="+mj-ea"/>
                <a:cs typeface="+mj-cs"/>
              </a:rPr>
              <a:t>Even more freedom than </a:t>
            </a:r>
            <a:r>
              <a:rPr lang="en-US" sz="3600" b="1" dirty="0">
                <a:solidFill>
                  <a:schemeClr val="bg1"/>
                </a:solidFill>
                <a:latin typeface="Titillium" panose="00000500000000000000" pitchFamily="50" charset="0"/>
                <a:ea typeface="+mj-ea"/>
                <a:cs typeface="+mj-cs"/>
              </a:rPr>
              <a:t>Microservice Architecture?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620384" y="2776805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20384" y="2207380"/>
            <a:ext cx="2933700" cy="447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spc="200" dirty="0">
                <a:latin typeface="Titillium" charset="0"/>
                <a:ea typeface="Titillium" charset="0"/>
                <a:cs typeface="Titillium" charset="0"/>
              </a:rPr>
              <a:t>SERVERLESS</a:t>
            </a:r>
          </a:p>
          <a:p>
            <a:pPr>
              <a:lnSpc>
                <a:spcPct val="80000"/>
              </a:lnSpc>
            </a:pPr>
            <a:r>
              <a:rPr lang="en-US" b="1" spc="200" dirty="0">
                <a:latin typeface="Titillium" charset="0"/>
                <a:ea typeface="Titillium" charset="0"/>
                <a:cs typeface="Titillium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/>
          <p:cNvSpPr>
            <a:spLocks/>
          </p:cNvSpPr>
          <p:nvPr/>
        </p:nvSpPr>
        <p:spPr bwMode="auto">
          <a:xfrm>
            <a:off x="10960081" y="3067299"/>
            <a:ext cx="3148506" cy="3407494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2" y="795116"/>
            <a:ext cx="8610600" cy="495486"/>
          </a:xfrm>
        </p:spPr>
        <p:txBody>
          <a:bodyPr/>
          <a:lstStyle/>
          <a:p>
            <a:r>
              <a:rPr lang="en-US" dirty="0"/>
              <a:t>Cloud Solutions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706661"/>
              </p:ext>
            </p:extLst>
          </p:nvPr>
        </p:nvGraphicFramePr>
        <p:xfrm>
          <a:off x="1282890" y="1604934"/>
          <a:ext cx="9118412" cy="49119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4209">
                  <a:extLst>
                    <a:ext uri="{9D8B030D-6E8A-4147-A177-3AD203B41FA5}">
                      <a16:colId xmlns:a16="http://schemas.microsoft.com/office/drawing/2014/main" val="2123414943"/>
                    </a:ext>
                  </a:extLst>
                </a:gridCol>
                <a:gridCol w="233674">
                  <a:extLst>
                    <a:ext uri="{9D8B030D-6E8A-4147-A177-3AD203B41FA5}">
                      <a16:colId xmlns:a16="http://schemas.microsoft.com/office/drawing/2014/main" val="1576150133"/>
                    </a:ext>
                  </a:extLst>
                </a:gridCol>
                <a:gridCol w="1256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242">
                  <a:extLst>
                    <a:ext uri="{9D8B030D-6E8A-4147-A177-3AD203B41FA5}">
                      <a16:colId xmlns:a16="http://schemas.microsoft.com/office/drawing/2014/main" val="2092229356"/>
                    </a:ext>
                  </a:extLst>
                </a:gridCol>
                <a:gridCol w="1306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817">
                  <a:extLst>
                    <a:ext uri="{9D8B030D-6E8A-4147-A177-3AD203B41FA5}">
                      <a16:colId xmlns:a16="http://schemas.microsoft.com/office/drawing/2014/main" val="3336108352"/>
                    </a:ext>
                  </a:extLst>
                </a:gridCol>
                <a:gridCol w="11737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42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tx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Traditional IT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i="0" dirty="0">
                        <a:solidFill>
                          <a:schemeClr val="tx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IaaS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i="0" dirty="0">
                        <a:solidFill>
                          <a:schemeClr val="tx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PaaS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i="0" dirty="0">
                        <a:solidFill>
                          <a:schemeClr val="accent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SaaS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929002"/>
                  </a:ext>
                </a:extLst>
              </a:tr>
              <a:tr h="4238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 Code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accent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 Data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accent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 Runtime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accent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775576"/>
                  </a:ext>
                </a:extLst>
              </a:tr>
              <a:tr h="4238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 Middleware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accent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404377"/>
                  </a:ext>
                </a:extLst>
              </a:tr>
              <a:tr h="4238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 O/S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accent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777138"/>
                  </a:ext>
                </a:extLst>
              </a:tr>
              <a:tr h="4238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 Virtualization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accent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933400"/>
                  </a:ext>
                </a:extLst>
              </a:tr>
              <a:tr h="423852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 Servers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accent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 Storage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accent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 Networking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accent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184">
                <a:tc>
                  <a:txBody>
                    <a:bodyPr/>
                    <a:lstStyle/>
                    <a:p>
                      <a:pPr algn="l"/>
                      <a:r>
                        <a:rPr lang="en-US" sz="1800" b="1" i="0" dirty="0">
                          <a:solidFill>
                            <a:schemeClr val="accent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Total</a:t>
                      </a:r>
                      <a:r>
                        <a:rPr lang="en-US" sz="1800" b="1" i="0" baseline="0" dirty="0">
                          <a:solidFill>
                            <a:schemeClr val="accent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 Management by Vendor in Cloud</a:t>
                      </a:r>
                      <a:endParaRPr lang="en-US" sz="1800" b="1" i="0" dirty="0">
                        <a:solidFill>
                          <a:schemeClr val="accent1"/>
                        </a:solidFill>
                        <a:latin typeface="Titillium Bd" charset="0"/>
                        <a:ea typeface="Titillium Bd" charset="0"/>
                        <a:cs typeface="Titillium Bd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Titillium" panose="00000500000000000000" pitchFamily="50" charset="0"/>
                        </a:rPr>
                        <a:t>0 %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latin typeface="Titillium" panose="00000500000000000000" pitchFamily="50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Titillium" panose="00000500000000000000" pitchFamily="50" charset="0"/>
                        </a:rPr>
                        <a:t>55.5 %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latin typeface="Titillium" panose="00000500000000000000" pitchFamily="50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Titillium" panose="00000500000000000000" pitchFamily="50" charset="0"/>
                        </a:rPr>
                        <a:t>77.7 %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>
                        <a:latin typeface="Titillium" panose="00000500000000000000" pitchFamily="50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Titillium" panose="00000500000000000000" pitchFamily="50" charset="0"/>
                        </a:rPr>
                        <a:t>98</a:t>
                      </a:r>
                      <a:r>
                        <a:rPr lang="en-IN" sz="2800" baseline="0" dirty="0">
                          <a:latin typeface="Titillium" panose="00000500000000000000" pitchFamily="50" charset="0"/>
                        </a:rPr>
                        <a:t> %</a:t>
                      </a:r>
                      <a:endParaRPr lang="en-IN" sz="2800" dirty="0">
                        <a:latin typeface="Titillium" panose="00000500000000000000" pitchFamily="50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val 3"/>
          <p:cNvSpPr/>
          <p:nvPr/>
        </p:nvSpPr>
        <p:spPr bwMode="auto">
          <a:xfrm flipH="1">
            <a:off x="11382233" y="4011022"/>
            <a:ext cx="216664" cy="2165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 bwMode="auto">
          <a:xfrm>
            <a:off x="11394511" y="4743750"/>
            <a:ext cx="216000" cy="21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0473312" y="4332436"/>
            <a:ext cx="2087538" cy="2732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1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CLIENT </a:t>
            </a:r>
          </a:p>
          <a:p>
            <a:pPr algn="ctr">
              <a:lnSpc>
                <a:spcPct val="80000"/>
              </a:lnSpc>
            </a:pPr>
            <a:r>
              <a:rPr lang="en-US" sz="11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MANAGES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60081" y="5059681"/>
            <a:ext cx="1114000" cy="2732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1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VENDOR</a:t>
            </a:r>
          </a:p>
          <a:p>
            <a:pPr algn="ctr">
              <a:lnSpc>
                <a:spcPct val="80000"/>
              </a:lnSpc>
            </a:pPr>
            <a:r>
              <a:rPr lang="en-US" sz="11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MANAGES</a:t>
            </a:r>
          </a:p>
        </p:txBody>
      </p:sp>
    </p:spTree>
    <p:extLst>
      <p:ext uri="{BB962C8B-B14F-4D97-AF65-F5344CB8AC3E}">
        <p14:creationId xmlns:p14="http://schemas.microsoft.com/office/powerpoint/2010/main" val="1657262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Serverless Architecture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654" y="1831254"/>
            <a:ext cx="10408692" cy="159017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Serverless architectures are application designs that </a:t>
            </a:r>
            <a:r>
              <a:rPr lang="en-US" b="1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incorporate third-party “Backend as a Service” (BaaS) 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services, and/or that include custom code run in managed, ephemeral containers on a </a:t>
            </a:r>
            <a:r>
              <a:rPr lang="en-US" b="1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“Functions as a Service” (</a:t>
            </a:r>
            <a:r>
              <a:rPr lang="en-US" b="1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FaaS</a:t>
            </a:r>
            <a:r>
              <a:rPr lang="en-US" b="1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) platform.</a:t>
            </a:r>
          </a:p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In simple words, Applications that significantly or fully incorporate third-party, cloud-hosted applications and services, to manage server-side logic and state.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34640" y="4753105"/>
            <a:ext cx="4495513" cy="249299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457200" lvl="0" indent="-342900">
              <a:buSzPts val="1800"/>
              <a:buChar char="●"/>
            </a:pPr>
            <a:r>
              <a:rPr lang="en-IN" b="1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Deployment Simplicity (Reduced time to market)</a:t>
            </a:r>
          </a:p>
          <a:p>
            <a:pPr marL="457200" lvl="0" indent="-342900">
              <a:buSzPts val="1800"/>
              <a:buChar char="●"/>
            </a:pPr>
            <a:r>
              <a:rPr lang="en-IN" b="1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Scalability</a:t>
            </a:r>
          </a:p>
          <a:p>
            <a:pPr marL="457200" lvl="0" indent="-342900">
              <a:buSzPts val="1800"/>
              <a:buChar char="●"/>
            </a:pPr>
            <a:r>
              <a:rPr lang="en-IN" b="1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Efficiency</a:t>
            </a:r>
          </a:p>
          <a:p>
            <a:pPr marL="457200" lvl="0" indent="-342900">
              <a:buSzPts val="1800"/>
              <a:buChar char="●"/>
            </a:pPr>
            <a:r>
              <a:rPr lang="en-US" b="1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Lower Operations Cost (Due to resource pooling in Cloud)</a:t>
            </a:r>
          </a:p>
          <a:p>
            <a:pPr marL="457200" indent="-342900">
              <a:buSzPts val="1800"/>
              <a:buFontTx/>
              <a:buChar char="●"/>
            </a:pPr>
            <a:endParaRPr lang="en-US" b="1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  <a:p>
            <a:pPr marL="457200" lvl="0" indent="-342900">
              <a:buSzPts val="1800"/>
              <a:buChar char="●"/>
            </a:pPr>
            <a:endParaRPr lang="en-IN" b="1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  <a:p>
            <a:pPr marL="342900" lvl="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094670" y="4107102"/>
            <a:ext cx="1935139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z="2400" b="1" dirty="0"/>
              <a:t>Advantages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315711" y="4567954"/>
            <a:ext cx="1468438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41433" y="4733801"/>
            <a:ext cx="5324744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457200" lvl="0" indent="-342900">
              <a:buSzPts val="1800"/>
              <a:buChar char="●"/>
            </a:pPr>
            <a:r>
              <a:rPr lang="en-IN" b="1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Increased Complexity due to more flexibility</a:t>
            </a:r>
          </a:p>
          <a:p>
            <a:pPr marL="457200" lvl="0" indent="-342900">
              <a:buSzPts val="1800"/>
              <a:buChar char="●"/>
            </a:pPr>
            <a:r>
              <a:rPr lang="en-IN" b="1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Extensive Tooling</a:t>
            </a:r>
          </a:p>
          <a:p>
            <a:pPr marL="457200" lvl="0" indent="-342900">
              <a:buSzPts val="1800"/>
              <a:buChar char="●"/>
            </a:pPr>
            <a:endParaRPr lang="en-US" b="1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826189" y="4087798"/>
            <a:ext cx="2749532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z="2400" b="1" dirty="0"/>
              <a:t>Dis-advantages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8322503" y="4548650"/>
            <a:ext cx="1468438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172200" y="4303059"/>
            <a:ext cx="0" cy="22591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816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utoShape 2"/>
          <p:cNvSpPr>
            <a:spLocks/>
          </p:cNvSpPr>
          <p:nvPr/>
        </p:nvSpPr>
        <p:spPr bwMode="auto">
          <a:xfrm>
            <a:off x="4552311" y="5154253"/>
            <a:ext cx="3148506" cy="3407494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1821663"/>
            <a:ext cx="8610600" cy="495486"/>
          </a:xfrm>
        </p:spPr>
        <p:txBody>
          <a:bodyPr/>
          <a:lstStyle/>
          <a:p>
            <a:r>
              <a:rPr lang="en-US" dirty="0"/>
              <a:t>What is the </a:t>
            </a:r>
            <a:r>
              <a:rPr lang="en-US" b="1" dirty="0"/>
              <a:t>Situation</a:t>
            </a:r>
            <a:r>
              <a:rPr lang="en-US" dirty="0"/>
              <a:t> now?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66362" y="3307693"/>
            <a:ext cx="1407437" cy="2004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MONOLITHIC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34571" y="3307693"/>
            <a:ext cx="444995" cy="2004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SOA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10390" y="3307693"/>
            <a:ext cx="1663469" cy="2004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MICROSERVICE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24058" y="3307693"/>
            <a:ext cx="1405385" cy="2004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SERVERLESS</a:t>
            </a:r>
          </a:p>
        </p:txBody>
      </p:sp>
      <p:sp>
        <p:nvSpPr>
          <p:cNvPr id="15" name="Oval 14"/>
          <p:cNvSpPr/>
          <p:nvPr/>
        </p:nvSpPr>
        <p:spPr>
          <a:xfrm>
            <a:off x="2675310" y="3771869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4860365" y="3771869"/>
            <a:ext cx="393405" cy="393405"/>
          </a:xfrm>
          <a:prstGeom prst="ellipse">
            <a:avLst/>
          </a:prstGeom>
          <a:noFill/>
          <a:ln w="6350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ysClr val="windowText" lastClr="000000">
                    <a:alpha val="40000"/>
                  </a:sysClr>
                </a:solidFill>
                <a:latin typeface="Titillium" charset="0"/>
                <a:ea typeface="Titillium" charset="0"/>
                <a:cs typeface="Titillium" charset="0"/>
              </a:rPr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7045420" y="3771869"/>
            <a:ext cx="393405" cy="393405"/>
          </a:xfrm>
          <a:prstGeom prst="ellipse">
            <a:avLst/>
          </a:prstGeom>
          <a:noFill/>
          <a:ln w="6350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9230474" y="3771869"/>
            <a:ext cx="393405" cy="393405"/>
          </a:xfrm>
          <a:prstGeom prst="ellipse">
            <a:avLst/>
          </a:prstGeom>
          <a:noFill/>
          <a:ln w="6350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4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119944" y="3973762"/>
            <a:ext cx="1669312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04309" y="3973762"/>
            <a:ext cx="1669312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486733" y="3968571"/>
            <a:ext cx="1669312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Triangle 22"/>
          <p:cNvSpPr/>
          <p:nvPr/>
        </p:nvSpPr>
        <p:spPr bwMode="auto">
          <a:xfrm rot="13506357">
            <a:off x="4377711" y="3805878"/>
            <a:ext cx="349200" cy="349624"/>
          </a:xfrm>
          <a:prstGeom prst="rt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IN"/>
          </a:p>
        </p:txBody>
      </p:sp>
      <p:sp>
        <p:nvSpPr>
          <p:cNvPr id="24" name="Right Triangle 23"/>
          <p:cNvSpPr/>
          <p:nvPr/>
        </p:nvSpPr>
        <p:spPr bwMode="auto">
          <a:xfrm rot="13506357">
            <a:off x="6551951" y="3812398"/>
            <a:ext cx="349200" cy="349624"/>
          </a:xfrm>
          <a:prstGeom prst="rt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IN"/>
          </a:p>
        </p:txBody>
      </p:sp>
      <p:sp>
        <p:nvSpPr>
          <p:cNvPr id="25" name="Right Triangle 24"/>
          <p:cNvSpPr/>
          <p:nvPr/>
        </p:nvSpPr>
        <p:spPr bwMode="auto">
          <a:xfrm rot="13506357">
            <a:off x="8739415" y="3792430"/>
            <a:ext cx="349200" cy="349624"/>
          </a:xfrm>
          <a:prstGeom prst="rt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IN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790700" y="6097493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1082130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2"/>
          <p:cNvPicPr>
            <a:picLocks noChangeAspect="1"/>
          </p:cNvPicPr>
          <p:nvPr/>
        </p:nvPicPr>
        <p:blipFill rotWithShape="1">
          <a:blip r:embed="rId2"/>
          <a:srcRect l="8787" t="10866" b="10866"/>
          <a:stretch/>
        </p:blipFill>
        <p:spPr>
          <a:xfrm rot="10800000">
            <a:off x="3937754" y="4926691"/>
            <a:ext cx="9088313" cy="4171255"/>
          </a:xfrm>
          <a:custGeom>
            <a:avLst/>
            <a:gdLst>
              <a:gd name="connsiteX0" fmla="*/ 160403 w 8999137"/>
              <a:gd name="connsiteY0" fmla="*/ 0 h 4753614"/>
              <a:gd name="connsiteX1" fmla="*/ 8778621 w 8999137"/>
              <a:gd name="connsiteY1" fmla="*/ 0 h 4753614"/>
              <a:gd name="connsiteX2" fmla="*/ 8830686 w 8999137"/>
              <a:gd name="connsiteY2" fmla="*/ 125692 h 4753614"/>
              <a:gd name="connsiteX3" fmla="*/ 8956500 w 8999137"/>
              <a:gd name="connsiteY3" fmla="*/ 566655 h 4753614"/>
              <a:gd name="connsiteX4" fmla="*/ 8817116 w 8999137"/>
              <a:gd name="connsiteY4" fmla="*/ 1831562 h 4753614"/>
              <a:gd name="connsiteX5" fmla="*/ 8552543 w 8999137"/>
              <a:gd name="connsiteY5" fmla="*/ 2275779 h 4753614"/>
              <a:gd name="connsiteX6" fmla="*/ 8491828 w 8999137"/>
              <a:gd name="connsiteY6" fmla="*/ 2368359 h 4753614"/>
              <a:gd name="connsiteX7" fmla="*/ 8376572 w 8999137"/>
              <a:gd name="connsiteY7" fmla="*/ 2502201 h 4753614"/>
              <a:gd name="connsiteX8" fmla="*/ 8321049 w 8999137"/>
              <a:gd name="connsiteY8" fmla="*/ 2549147 h 4753614"/>
              <a:gd name="connsiteX9" fmla="*/ 7682953 w 8999137"/>
              <a:gd name="connsiteY9" fmla="*/ 3088875 h 4753614"/>
              <a:gd name="connsiteX10" fmla="*/ 6696654 w 8999137"/>
              <a:gd name="connsiteY10" fmla="*/ 3657691 h 4753614"/>
              <a:gd name="connsiteX11" fmla="*/ 5156343 w 8999137"/>
              <a:gd name="connsiteY11" fmla="*/ 4270617 h 4753614"/>
              <a:gd name="connsiteX12" fmla="*/ 3602413 w 8999137"/>
              <a:gd name="connsiteY12" fmla="*/ 4667581 h 4753614"/>
              <a:gd name="connsiteX13" fmla="*/ 2520156 w 8999137"/>
              <a:gd name="connsiteY13" fmla="*/ 4751840 h 4753614"/>
              <a:gd name="connsiteX14" fmla="*/ 1660932 w 8999137"/>
              <a:gd name="connsiteY14" fmla="*/ 4621890 h 4753614"/>
              <a:gd name="connsiteX15" fmla="*/ 1020188 w 8999137"/>
              <a:gd name="connsiteY15" fmla="*/ 4313553 h 4753614"/>
              <a:gd name="connsiteX16" fmla="*/ 922325 w 8999137"/>
              <a:gd name="connsiteY16" fmla="*/ 4246711 h 4753614"/>
              <a:gd name="connsiteX17" fmla="*/ 817674 w 8999137"/>
              <a:gd name="connsiteY17" fmla="*/ 4156590 h 4753614"/>
              <a:gd name="connsiteX18" fmla="*/ 796031 w 8999137"/>
              <a:gd name="connsiteY18" fmla="*/ 4129779 h 4753614"/>
              <a:gd name="connsiteX19" fmla="*/ 657178 w 8999137"/>
              <a:gd name="connsiteY19" fmla="*/ 3981342 h 4753614"/>
              <a:gd name="connsiteX20" fmla="*/ 254230 w 8999137"/>
              <a:gd name="connsiteY20" fmla="*/ 3292333 h 4753614"/>
              <a:gd name="connsiteX21" fmla="*/ 29210 w 8999137"/>
              <a:gd name="connsiteY21" fmla="*/ 2287638 h 4753614"/>
              <a:gd name="connsiteX22" fmla="*/ 18702 w 8999137"/>
              <a:gd name="connsiteY22" fmla="*/ 1167583 h 4753614"/>
              <a:gd name="connsiteX23" fmla="*/ 81464 w 8999137"/>
              <a:gd name="connsiteY23" fmla="*/ 522993 h 47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99137" h="4753614">
                <a:moveTo>
                  <a:pt x="160403" y="0"/>
                </a:moveTo>
                <a:lnTo>
                  <a:pt x="8778621" y="0"/>
                </a:lnTo>
                <a:lnTo>
                  <a:pt x="8830686" y="125692"/>
                </a:lnTo>
                <a:cubicBezTo>
                  <a:pt x="8884022" y="268426"/>
                  <a:pt x="8926868" y="415063"/>
                  <a:pt x="8956500" y="566655"/>
                </a:cubicBezTo>
                <a:cubicBezTo>
                  <a:pt x="9041356" y="1002437"/>
                  <a:pt x="9001882" y="1424828"/>
                  <a:pt x="8817116" y="1831562"/>
                </a:cubicBezTo>
                <a:cubicBezTo>
                  <a:pt x="8745505" y="1989377"/>
                  <a:pt x="8656388" y="2137016"/>
                  <a:pt x="8552543" y="2275779"/>
                </a:cubicBezTo>
                <a:cubicBezTo>
                  <a:pt x="8530503" y="2305272"/>
                  <a:pt x="8511944" y="2337209"/>
                  <a:pt x="8491828" y="2368359"/>
                </a:cubicBezTo>
                <a:lnTo>
                  <a:pt x="8376572" y="2502201"/>
                </a:lnTo>
                <a:cubicBezTo>
                  <a:pt x="8358065" y="2517851"/>
                  <a:pt x="8337899" y="2531525"/>
                  <a:pt x="8321049" y="2549147"/>
                </a:cubicBezTo>
                <a:cubicBezTo>
                  <a:pt x="8127505" y="2751181"/>
                  <a:pt x="7912204" y="2928481"/>
                  <a:pt x="7682953" y="3088875"/>
                </a:cubicBezTo>
                <a:cubicBezTo>
                  <a:pt x="7370941" y="3307068"/>
                  <a:pt x="7039450" y="3492693"/>
                  <a:pt x="6696654" y="3657691"/>
                </a:cubicBezTo>
                <a:cubicBezTo>
                  <a:pt x="6197909" y="3898611"/>
                  <a:pt x="5682077" y="4097043"/>
                  <a:pt x="5156343" y="4270617"/>
                </a:cubicBezTo>
                <a:cubicBezTo>
                  <a:pt x="4647318" y="4438419"/>
                  <a:pt x="4131460" y="4579103"/>
                  <a:pt x="3602413" y="4667581"/>
                </a:cubicBezTo>
                <a:cubicBezTo>
                  <a:pt x="3244135" y="4727203"/>
                  <a:pt x="2883679" y="4762083"/>
                  <a:pt x="2520156" y="4751840"/>
                </a:cubicBezTo>
                <a:cubicBezTo>
                  <a:pt x="2228356" y="4744000"/>
                  <a:pt x="1940786" y="4706579"/>
                  <a:pt x="1660932" y="4621890"/>
                </a:cubicBezTo>
                <a:cubicBezTo>
                  <a:pt x="1431364" y="4552181"/>
                  <a:pt x="1216374" y="4452545"/>
                  <a:pt x="1020188" y="4313553"/>
                </a:cubicBezTo>
                <a:cubicBezTo>
                  <a:pt x="987911" y="4290659"/>
                  <a:pt x="955143" y="4268980"/>
                  <a:pt x="922325" y="4246711"/>
                </a:cubicBezTo>
                <a:lnTo>
                  <a:pt x="817674" y="4156590"/>
                </a:lnTo>
                <a:cubicBezTo>
                  <a:pt x="810350" y="4147558"/>
                  <a:pt x="804158" y="4137871"/>
                  <a:pt x="796031" y="4129779"/>
                </a:cubicBezTo>
                <a:cubicBezTo>
                  <a:pt x="749835" y="4080201"/>
                  <a:pt x="701165" y="4032838"/>
                  <a:pt x="657178" y="3981342"/>
                </a:cubicBezTo>
                <a:cubicBezTo>
                  <a:pt x="480734" y="3776574"/>
                  <a:pt x="351112" y="3544049"/>
                  <a:pt x="254230" y="3292333"/>
                </a:cubicBezTo>
                <a:cubicBezTo>
                  <a:pt x="129680" y="2968869"/>
                  <a:pt x="63284" y="2631766"/>
                  <a:pt x="29210" y="2287638"/>
                </a:cubicBezTo>
                <a:cubicBezTo>
                  <a:pt x="-7988" y="1914676"/>
                  <a:pt x="-7577" y="1540890"/>
                  <a:pt x="18702" y="1167583"/>
                </a:cubicBezTo>
                <a:cubicBezTo>
                  <a:pt x="33799" y="951712"/>
                  <a:pt x="54828" y="736866"/>
                  <a:pt x="81464" y="522993"/>
                </a:cubicBezTo>
                <a:close/>
              </a:path>
            </a:pathLst>
          </a:custGeom>
        </p:spPr>
      </p:pic>
      <p:sp>
        <p:nvSpPr>
          <p:cNvPr id="7" name="AutoShape 3"/>
          <p:cNvSpPr>
            <a:spLocks/>
          </p:cNvSpPr>
          <p:nvPr/>
        </p:nvSpPr>
        <p:spPr bwMode="auto">
          <a:xfrm>
            <a:off x="1178465" y="3834957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start with </a:t>
            </a:r>
            <a:r>
              <a:rPr lang="en-US" b="1" dirty="0"/>
              <a:t>Monolithic Architecture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10640" y="1740995"/>
            <a:ext cx="9570720" cy="2000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dirty="0"/>
              <a:t>Monolithic architecture is the traditional unified model for the design of a software program.</a:t>
            </a:r>
          </a:p>
          <a:p>
            <a:pPr lvl="0">
              <a:spcBef>
                <a:spcPts val="1600"/>
              </a:spcBef>
            </a:pPr>
            <a:r>
              <a:rPr lang="en-US" dirty="0"/>
              <a:t>Monolithic software is designed to be self-contained.</a:t>
            </a:r>
          </a:p>
          <a:p>
            <a:pPr lvl="0">
              <a:spcBef>
                <a:spcPts val="1600"/>
              </a:spcBef>
            </a:pPr>
            <a:r>
              <a:rPr lang="en-US" dirty="0"/>
              <a:t>Components of the program are inter-connected and inter-dependent rather than</a:t>
            </a:r>
            <a:r>
              <a:rPr lang="en-US" dirty="0">
                <a:uFill>
                  <a:noFill/>
                </a:uFill>
              </a:rPr>
              <a:t> </a:t>
            </a:r>
            <a:r>
              <a:rPr lang="en-US" dirty="0">
                <a:solidFill>
                  <a:schemeClr val="accent1"/>
                </a:solidFill>
                <a:uFill>
                  <a:noFill/>
                </a:uFill>
              </a:rPr>
              <a:t>loosely coupled.</a:t>
            </a:r>
          </a:p>
          <a:p>
            <a:pPr lvl="0">
              <a:spcBef>
                <a:spcPts val="1600"/>
              </a:spcBef>
            </a:pPr>
            <a:r>
              <a:rPr lang="en-US" dirty="0"/>
              <a:t>In a tightly-coupled or non-modular architecture, each component and its associated components must be present in order for code to be executed or compiled.</a:t>
            </a:r>
            <a:endParaRPr lang="en-US"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13821" y="4800606"/>
            <a:ext cx="2396836" cy="124749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Monolithic Application is like a house. Once built, it can’t be moved!</a:t>
            </a:r>
          </a:p>
        </p:txBody>
      </p:sp>
    </p:spTree>
    <p:extLst>
      <p:ext uri="{BB962C8B-B14F-4D97-AF65-F5344CB8AC3E}">
        <p14:creationId xmlns:p14="http://schemas.microsoft.com/office/powerpoint/2010/main" val="197078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802063" y="-504825"/>
            <a:ext cx="2867025" cy="2867025"/>
          </a:xfrm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28" b="28"/>
          <a:stretch>
            <a:fillRect/>
          </a:stretch>
        </p:blipFill>
        <p:spPr>
          <a:xfrm>
            <a:off x="5714321" y="1434378"/>
            <a:ext cx="2867550" cy="2867548"/>
          </a:xfrm>
        </p:spPr>
      </p:pic>
      <p:pic>
        <p:nvPicPr>
          <p:cNvPr id="20" name="Picture Placeholder 19"/>
          <p:cNvPicPr>
            <a:picLocks noGrp="1" noChangeAspect="1"/>
          </p:cNvPicPr>
          <p:nvPr>
            <p:ph type="pic" sz="quarter" idx="21"/>
          </p:nvPr>
        </p:nvPicPr>
        <p:blipFill>
          <a:blip r:embed="rId5"/>
          <a:srcRect t="28" b="28"/>
          <a:stretch>
            <a:fillRect/>
          </a:stretch>
        </p:blipFill>
        <p:spPr>
          <a:xfrm>
            <a:off x="7626350" y="-504825"/>
            <a:ext cx="2868613" cy="2867025"/>
          </a:xfrm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20"/>
          </p:nvPr>
        </p:nvPicPr>
        <p:blipFill>
          <a:blip r:embed="rId6"/>
          <a:srcRect t="28" b="28"/>
          <a:stretch>
            <a:fillRect/>
          </a:stretch>
        </p:blipFill>
        <p:spPr>
          <a:xfrm>
            <a:off x="9544765" y="1434378"/>
            <a:ext cx="2867550" cy="2867548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/>
          <a:stretch>
            <a:fillRect/>
          </a:stretch>
        </p:blipFill>
        <p:spPr>
          <a:xfrm>
            <a:off x="7626755" y="3374269"/>
            <a:ext cx="2867550" cy="2867548"/>
          </a:xfrm>
        </p:spPr>
      </p:pic>
      <p:sp>
        <p:nvSpPr>
          <p:cNvPr id="15" name="AutoShape 3"/>
          <p:cNvSpPr>
            <a:spLocks/>
          </p:cNvSpPr>
          <p:nvPr/>
        </p:nvSpPr>
        <p:spPr bwMode="auto">
          <a:xfrm>
            <a:off x="9539191" y="5314160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AutoShape 3"/>
          <p:cNvSpPr>
            <a:spLocks/>
          </p:cNvSpPr>
          <p:nvPr/>
        </p:nvSpPr>
        <p:spPr bwMode="auto">
          <a:xfrm>
            <a:off x="5714323" y="-505513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AutoShape 3"/>
          <p:cNvSpPr>
            <a:spLocks/>
          </p:cNvSpPr>
          <p:nvPr/>
        </p:nvSpPr>
        <p:spPr bwMode="auto">
          <a:xfrm>
            <a:off x="9427007" y="3374269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AutoShape 3"/>
          <p:cNvSpPr>
            <a:spLocks/>
          </p:cNvSpPr>
          <p:nvPr/>
        </p:nvSpPr>
        <p:spPr bwMode="auto">
          <a:xfrm>
            <a:off x="7626757" y="-505678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90700" y="3203562"/>
            <a:ext cx="3684814" cy="240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latin typeface="Titillium" charset="0"/>
                <a:ea typeface="Titillium" charset="0"/>
                <a:cs typeface="Titillium" charset="0"/>
              </a:rPr>
              <a:t>Some Facts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90699" y="3720999"/>
            <a:ext cx="4035805" cy="98488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600" dirty="0">
                <a:latin typeface="Titillium" panose="00000500000000000000" pitchFamily="50" charset="0"/>
              </a:rPr>
              <a:t>Well known internet services such as Netflix, Uber, Amazon and eBay initially had a monolithic architecture. They have all evolved to Microservice architecture.</a:t>
            </a:r>
            <a:endParaRPr lang="en-US" sz="1100" dirty="0">
              <a:solidFill>
                <a:schemeClr val="tx1">
                  <a:alpha val="60000"/>
                </a:schemeClr>
              </a:solidFill>
              <a:latin typeface="Titillium" panose="00000500000000000000" pitchFamily="50" charset="0"/>
              <a:ea typeface="Titillium" charset="0"/>
              <a:cs typeface="Titillium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90700" y="2552204"/>
            <a:ext cx="3684814" cy="5003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>
                <a:latin typeface="Titillium" charset="0"/>
                <a:ea typeface="Titillium" charset="0"/>
                <a:cs typeface="Titillium" charset="0"/>
              </a:rPr>
              <a:t>A Little </a:t>
            </a:r>
            <a:r>
              <a:rPr lang="en-US" sz="4000" b="1" dirty="0">
                <a:latin typeface="Titillium" charset="0"/>
                <a:ea typeface="Titillium" charset="0"/>
                <a:cs typeface="Titillium" charset="0"/>
              </a:rPr>
              <a:t>History</a:t>
            </a:r>
            <a:r>
              <a:rPr lang="en-US" sz="4000" dirty="0">
                <a:latin typeface="Titillium" charset="0"/>
                <a:ea typeface="Titillium" charset="0"/>
                <a:cs typeface="Titillium" charset="0"/>
              </a:rPr>
              <a:t> 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93716" y="4872843"/>
            <a:ext cx="3781797" cy="738664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tillium" panose="00000500000000000000" pitchFamily="50" charset="0"/>
              </a:rPr>
              <a:t>Back in 2005, the applications for each of Expedia’s travel sites were too difficult to modify.</a:t>
            </a:r>
          </a:p>
        </p:txBody>
      </p:sp>
    </p:spTree>
    <p:extLst>
      <p:ext uri="{BB962C8B-B14F-4D97-AF65-F5344CB8AC3E}">
        <p14:creationId xmlns:p14="http://schemas.microsoft.com/office/powerpoint/2010/main" val="700108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3"/>
          <p:cNvSpPr>
            <a:spLocks/>
          </p:cNvSpPr>
          <p:nvPr/>
        </p:nvSpPr>
        <p:spPr bwMode="auto">
          <a:xfrm>
            <a:off x="9339943" y="583730"/>
            <a:ext cx="2277082" cy="227708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6298" r="16298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 bwMode="auto">
          <a:xfrm>
            <a:off x="-483327" y="1173967"/>
            <a:ext cx="4650377" cy="47304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11679" y="2236286"/>
            <a:ext cx="4120545" cy="11923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>
                <a:latin typeface="Titillium" charset="0"/>
                <a:ea typeface="Titillium" charset="0"/>
                <a:cs typeface="Titillium" charset="0"/>
              </a:rPr>
              <a:t>Rock and Pebble Analogy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24113" y="4810065"/>
            <a:ext cx="1978433" cy="120032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Monolith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 large, heavy unit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85501" y="898250"/>
            <a:ext cx="2103750" cy="132343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Pebble</a:t>
            </a:r>
          </a:p>
          <a:p>
            <a:r>
              <a:rPr lang="en-US" sz="1600" dirty="0">
                <a:solidFill>
                  <a:srgbClr val="000000">
                    <a:alpha val="60000"/>
                  </a:srgbClr>
                </a:solidFill>
                <a:latin typeface="Titillium" charset="0"/>
                <a:ea typeface="Titillium" charset="0"/>
                <a:cs typeface="Titillium" charset="0"/>
              </a:rPr>
              <a:t>The starting phase of any application.</a:t>
            </a:r>
            <a:endParaRPr lang="en-US" sz="3600" b="1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AutoShape 3"/>
          <p:cNvSpPr>
            <a:spLocks/>
          </p:cNvSpPr>
          <p:nvPr/>
        </p:nvSpPr>
        <p:spPr bwMode="auto">
          <a:xfrm>
            <a:off x="9289334" y="4303812"/>
            <a:ext cx="2343464" cy="234346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0461066" y="2579514"/>
            <a:ext cx="0" cy="2138001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12794" y="3185117"/>
            <a:ext cx="3181396" cy="300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Time and Effort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66618" y="3529604"/>
            <a:ext cx="3181396" cy="175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(Size of Team and Application Increases)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453051" y="4133993"/>
            <a:ext cx="537539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53051" y="4302667"/>
            <a:ext cx="3181396" cy="2255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latin typeface="Titillium" charset="0"/>
                <a:ea typeface="Titillium" charset="0"/>
                <a:cs typeface="Titillium" charset="0"/>
              </a:rPr>
              <a:t>Microservice Territory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42717" y="4596031"/>
            <a:ext cx="2353175" cy="1551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This is where the decision is made to convert the application to Microservice Architecture.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If application doesn’t have the potential to grow larger, then monolithic architecture is sufficient.</a:t>
            </a: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60164CBE-99FD-493D-AA60-CF62CEE3D66F}"/>
              </a:ext>
            </a:extLst>
          </p:cNvPr>
          <p:cNvSpPr/>
          <p:nvPr/>
        </p:nvSpPr>
        <p:spPr bwMode="auto">
          <a:xfrm rot="18873800">
            <a:off x="10286466" y="3689538"/>
            <a:ext cx="349200" cy="349624"/>
          </a:xfrm>
          <a:prstGeom prst="rtTriangl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0700" y="2329389"/>
            <a:ext cx="5541820" cy="993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>
                <a:latin typeface="Titillium" charset="0"/>
                <a:ea typeface="Titillium" charset="0"/>
                <a:cs typeface="Titillium" charset="0"/>
              </a:rPr>
              <a:t>Service Oriented Architecture </a:t>
            </a:r>
            <a:r>
              <a:rPr lang="en-US" sz="4000" b="1" dirty="0">
                <a:latin typeface="Titillium" charset="0"/>
                <a:ea typeface="Titillium" charset="0"/>
                <a:cs typeface="Titillium" charset="0"/>
              </a:rPr>
              <a:t>(SOA)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0700" y="3717319"/>
            <a:ext cx="3684814" cy="213391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lvl="0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 Service-oriented architecture is essentially a collection of services. </a:t>
            </a:r>
          </a:p>
          <a:p>
            <a:pPr lvl="0">
              <a:spcBef>
                <a:spcPts val="1600"/>
              </a:spcBef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These services communicate with each other. The communication can involve either simple data passing or it could involve two or more services coordinating some activity.</a:t>
            </a:r>
          </a:p>
          <a:p>
            <a:pPr lvl="0">
              <a:spcBef>
                <a:spcPts val="1600"/>
              </a:spcBef>
              <a:spcAft>
                <a:spcPts val="1600"/>
              </a:spcAft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Some means of connecting services to each other is needed.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Placeholder 11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5558" b="5558"/>
          <a:stretch>
            <a:fillRect/>
          </a:stretch>
        </p:blipFill>
        <p:spPr>
          <a:xfrm>
            <a:off x="6636329" y="1219148"/>
            <a:ext cx="4305300" cy="4419704"/>
          </a:xfrm>
        </p:spPr>
      </p:pic>
    </p:spTree>
    <p:extLst>
      <p:ext uri="{BB962C8B-B14F-4D97-AF65-F5344CB8AC3E}">
        <p14:creationId xmlns:p14="http://schemas.microsoft.com/office/powerpoint/2010/main" val="359147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/>
          </p:cNvSpPr>
          <p:nvPr/>
        </p:nvSpPr>
        <p:spPr bwMode="auto">
          <a:xfrm>
            <a:off x="527302" y="2194549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en-US" b="1" dirty="0"/>
              <a:t>Microservices?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46013" y="2322886"/>
            <a:ext cx="9570720" cy="2739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2400" dirty="0">
                <a:latin typeface="Titillium" panose="00000500000000000000" pitchFamily="50" charset="0"/>
              </a:rPr>
              <a:t>Microservices are </a:t>
            </a:r>
          </a:p>
          <a:p>
            <a:pPr lvl="0"/>
            <a:endParaRPr lang="en-US" sz="1400" dirty="0">
              <a:solidFill>
                <a:srgbClr val="000000"/>
              </a:solidFill>
              <a:latin typeface="Titillium" panose="00000500000000000000" pitchFamily="50" charset="0"/>
              <a:ea typeface="Arial"/>
              <a:cs typeface="Arial"/>
              <a:sym typeface="Arial"/>
            </a:endParaRPr>
          </a:p>
          <a:p>
            <a:pPr lvl="0"/>
            <a:r>
              <a:rPr lang="en-US" sz="2000" b="1" dirty="0">
                <a:solidFill>
                  <a:srgbClr val="000000"/>
                </a:solidFill>
                <a:latin typeface="Titillium" panose="00000500000000000000" pitchFamily="50" charset="0"/>
                <a:ea typeface="Arial"/>
                <a:cs typeface="Arial"/>
                <a:sym typeface="Arial"/>
              </a:rPr>
              <a:t>An </a:t>
            </a:r>
            <a:r>
              <a:rPr lang="en-US" sz="2000" b="1" dirty="0">
                <a:solidFill>
                  <a:schemeClr val="accent2"/>
                </a:solidFill>
                <a:latin typeface="Titillium" panose="00000500000000000000" pitchFamily="50" charset="0"/>
                <a:ea typeface="Arial"/>
                <a:cs typeface="Arial"/>
                <a:sym typeface="Arial"/>
              </a:rPr>
              <a:t>Engineering Approach</a:t>
            </a:r>
          </a:p>
          <a:p>
            <a:pPr lvl="0"/>
            <a:r>
              <a:rPr lang="en-US" sz="2000" b="1" dirty="0">
                <a:solidFill>
                  <a:srgbClr val="000000"/>
                </a:solidFill>
                <a:latin typeface="Titillium" panose="00000500000000000000" pitchFamily="50" charset="0"/>
                <a:ea typeface="Arial"/>
                <a:cs typeface="Arial"/>
                <a:sym typeface="Arial"/>
              </a:rPr>
              <a:t>Focused on </a:t>
            </a:r>
            <a:r>
              <a:rPr lang="en-US" sz="2000" b="1" dirty="0">
                <a:solidFill>
                  <a:schemeClr val="accent2"/>
                </a:solidFill>
                <a:latin typeface="Titillium" panose="00000500000000000000" pitchFamily="50" charset="0"/>
                <a:ea typeface="Arial"/>
                <a:cs typeface="Arial"/>
                <a:sym typeface="Arial"/>
              </a:rPr>
              <a:t>Decomposing applications</a:t>
            </a:r>
          </a:p>
          <a:p>
            <a:pPr lvl="0"/>
            <a:r>
              <a:rPr lang="en-US" sz="2000" b="1" dirty="0">
                <a:solidFill>
                  <a:srgbClr val="000000"/>
                </a:solidFill>
                <a:latin typeface="Titillium" panose="00000500000000000000" pitchFamily="50" charset="0"/>
                <a:ea typeface="Arial"/>
                <a:cs typeface="Arial"/>
                <a:sym typeface="Arial"/>
              </a:rPr>
              <a:t>Into </a:t>
            </a:r>
            <a:r>
              <a:rPr lang="en-US" sz="2000" b="1" dirty="0">
                <a:solidFill>
                  <a:schemeClr val="accent2"/>
                </a:solidFill>
                <a:latin typeface="Titillium" panose="00000500000000000000" pitchFamily="50" charset="0"/>
                <a:ea typeface="Arial"/>
                <a:cs typeface="Arial"/>
                <a:sym typeface="Arial"/>
              </a:rPr>
              <a:t>single function modules</a:t>
            </a:r>
          </a:p>
          <a:p>
            <a:pPr lvl="0"/>
            <a:r>
              <a:rPr lang="en-US" sz="2000" b="1" dirty="0">
                <a:solidFill>
                  <a:srgbClr val="000000"/>
                </a:solidFill>
                <a:latin typeface="Titillium" panose="00000500000000000000" pitchFamily="50" charset="0"/>
                <a:ea typeface="Arial"/>
                <a:cs typeface="Arial"/>
                <a:sym typeface="Arial"/>
              </a:rPr>
              <a:t>And </a:t>
            </a:r>
            <a:r>
              <a:rPr lang="en-US" sz="2000" b="1" dirty="0">
                <a:solidFill>
                  <a:schemeClr val="accent2"/>
                </a:solidFill>
                <a:latin typeface="Titillium" panose="00000500000000000000" pitchFamily="50" charset="0"/>
                <a:ea typeface="Arial"/>
                <a:cs typeface="Arial"/>
                <a:sym typeface="Arial"/>
              </a:rPr>
              <a:t>well defined interfaces</a:t>
            </a:r>
          </a:p>
          <a:p>
            <a:pPr lvl="0"/>
            <a:r>
              <a:rPr lang="en-US" sz="2000" b="1" dirty="0">
                <a:solidFill>
                  <a:srgbClr val="000000"/>
                </a:solidFill>
                <a:latin typeface="Titillium" panose="00000500000000000000" pitchFamily="50" charset="0"/>
                <a:ea typeface="Arial"/>
                <a:cs typeface="Arial"/>
                <a:sym typeface="Arial"/>
              </a:rPr>
              <a:t>Which are </a:t>
            </a:r>
            <a:r>
              <a:rPr lang="en-US" sz="2000" b="1" dirty="0">
                <a:solidFill>
                  <a:schemeClr val="accent2"/>
                </a:solidFill>
                <a:latin typeface="Titillium" panose="00000500000000000000" pitchFamily="50" charset="0"/>
                <a:ea typeface="Arial"/>
                <a:cs typeface="Arial"/>
                <a:sym typeface="Arial"/>
              </a:rPr>
              <a:t>independently deployed</a:t>
            </a:r>
          </a:p>
          <a:p>
            <a:pPr lvl="0"/>
            <a:r>
              <a:rPr lang="en-US" sz="2000" b="1" dirty="0">
                <a:solidFill>
                  <a:srgbClr val="000000"/>
                </a:solidFill>
                <a:latin typeface="Titillium" panose="00000500000000000000" pitchFamily="50" charset="0"/>
                <a:ea typeface="Arial"/>
                <a:cs typeface="Arial"/>
                <a:sym typeface="Arial"/>
              </a:rPr>
              <a:t>And </a:t>
            </a:r>
            <a:r>
              <a:rPr lang="en-US" sz="2000" b="1" dirty="0">
                <a:solidFill>
                  <a:schemeClr val="accent2"/>
                </a:solidFill>
                <a:latin typeface="Titillium" panose="00000500000000000000" pitchFamily="50" charset="0"/>
                <a:ea typeface="Arial"/>
                <a:cs typeface="Arial"/>
                <a:sym typeface="Arial"/>
              </a:rPr>
              <a:t>operated by small teams</a:t>
            </a:r>
          </a:p>
          <a:p>
            <a:pPr lvl="0"/>
            <a:r>
              <a:rPr lang="en-US" sz="2000" b="1" dirty="0">
                <a:solidFill>
                  <a:srgbClr val="000000"/>
                </a:solidFill>
                <a:latin typeface="Titillium" panose="00000500000000000000" pitchFamily="50" charset="0"/>
                <a:ea typeface="Arial"/>
                <a:cs typeface="Arial"/>
                <a:sym typeface="Arial"/>
              </a:rPr>
              <a:t>Who own the </a:t>
            </a:r>
            <a:r>
              <a:rPr lang="en-US" sz="2000" b="1" dirty="0">
                <a:solidFill>
                  <a:schemeClr val="accent2"/>
                </a:solidFill>
                <a:latin typeface="Titillium" panose="00000500000000000000" pitchFamily="50" charset="0"/>
                <a:ea typeface="Arial"/>
                <a:cs typeface="Arial"/>
                <a:sym typeface="Arial"/>
              </a:rPr>
              <a:t>entire lifecycle of service.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62658" y="2593602"/>
            <a:ext cx="2396836" cy="124749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Microservices accelerate delivery by minimizing communication and coordination between  people while reducing the scope of change.</a:t>
            </a:r>
          </a:p>
        </p:txBody>
      </p:sp>
      <p:sp>
        <p:nvSpPr>
          <p:cNvPr id="8" name="AutoShape 3"/>
          <p:cNvSpPr>
            <a:spLocks/>
          </p:cNvSpPr>
          <p:nvPr/>
        </p:nvSpPr>
        <p:spPr bwMode="auto">
          <a:xfrm>
            <a:off x="8759673" y="2194549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995029" y="2776477"/>
            <a:ext cx="2396836" cy="124749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Microservices can be developed in any language and they communicate with each other using Language Neutral APIs Like REST.</a:t>
            </a:r>
          </a:p>
        </p:txBody>
      </p:sp>
    </p:spTree>
    <p:extLst>
      <p:ext uri="{BB962C8B-B14F-4D97-AF65-F5344CB8AC3E}">
        <p14:creationId xmlns:p14="http://schemas.microsoft.com/office/powerpoint/2010/main" val="2863641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1091071" y="1538345"/>
            <a:ext cx="3296689" cy="495486"/>
          </a:xfrm>
        </p:spPr>
        <p:txBody>
          <a:bodyPr/>
          <a:lstStyle/>
          <a:p>
            <a:pPr algn="l"/>
            <a:r>
              <a:rPr lang="en-US" dirty="0"/>
              <a:t>Microservices Characteristics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36241" y="2823225"/>
            <a:ext cx="3251519" cy="332398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tillium" panose="00000500000000000000" pitchFamily="50" charset="0"/>
              </a:rPr>
              <a:t>Small and Focused.</a:t>
            </a:r>
          </a:p>
          <a:p>
            <a:pPr marL="171450" indent="-1714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tillium" panose="00000500000000000000" pitchFamily="50" charset="0"/>
                <a:ea typeface="Titillium" charset="0"/>
                <a:cs typeface="Titillium" charset="0"/>
              </a:rPr>
              <a:t>Loosely Coupled.</a:t>
            </a:r>
          </a:p>
          <a:p>
            <a:pPr marL="171450" indent="-1714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tillium" panose="00000500000000000000" pitchFamily="50" charset="0"/>
                <a:ea typeface="Titillium" charset="0"/>
                <a:cs typeface="Titillium" charset="0"/>
              </a:rPr>
              <a:t>Bounded Context.</a:t>
            </a:r>
          </a:p>
          <a:p>
            <a:pPr marL="171450" indent="-1714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tillium" panose="00000500000000000000" pitchFamily="50" charset="0"/>
                <a:ea typeface="Titillium" charset="0"/>
                <a:cs typeface="Titillium" charset="0"/>
              </a:rPr>
              <a:t>Autonomous (Independent)</a:t>
            </a:r>
          </a:p>
          <a:p>
            <a:pPr marL="171450" indent="-1714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tillium" panose="00000500000000000000" pitchFamily="50" charset="0"/>
                <a:ea typeface="Titillium" charset="0"/>
                <a:cs typeface="Titillium" charset="0"/>
              </a:rPr>
              <a:t>Developed on its own timetable</a:t>
            </a:r>
          </a:p>
          <a:p>
            <a:pPr marL="171450" indent="-1714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tillium" panose="00000500000000000000" pitchFamily="50" charset="0"/>
                <a:ea typeface="Titillium" charset="0"/>
                <a:cs typeface="Titillium" charset="0"/>
              </a:rPr>
              <a:t>Technology heterogeneity (supports many languages and platforms)</a:t>
            </a:r>
          </a:p>
          <a:p>
            <a:pPr marL="171450" indent="-1714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tillium" panose="00000500000000000000" pitchFamily="50" charset="0"/>
                <a:ea typeface="Titillium" charset="0"/>
                <a:cs typeface="Titillium" charset="0"/>
              </a:rPr>
              <a:t>Manages its own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tillium" panose="00000500000000000000" pitchFamily="50" charset="0"/>
                <a:ea typeface="Titillium" charset="0"/>
                <a:cs typeface="Titillium" charset="0"/>
              </a:rPr>
              <a:t>Easy deployment</a:t>
            </a:r>
          </a:p>
          <a:p>
            <a:pPr marL="171450" indent="-171450">
              <a:buFont typeface="Arial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tillium" panose="00000500000000000000" pitchFamily="50" charset="0"/>
                <a:ea typeface="Titillium" charset="0"/>
                <a:cs typeface="Titillium" charset="0"/>
              </a:rPr>
              <a:t>Scales and fails independently</a:t>
            </a:r>
          </a:p>
        </p:txBody>
      </p:sp>
      <p:sp>
        <p:nvSpPr>
          <p:cNvPr id="29" name="Title 26"/>
          <p:cNvSpPr txBox="1">
            <a:spLocks/>
          </p:cNvSpPr>
          <p:nvPr/>
        </p:nvSpPr>
        <p:spPr>
          <a:xfrm>
            <a:off x="4971011" y="1546641"/>
            <a:ext cx="7220989" cy="110947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pPr algn="l"/>
            <a:r>
              <a:rPr lang="en-US" dirty="0"/>
              <a:t>Now, What is Microservice architecture?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4522124" y="1546641"/>
            <a:ext cx="0" cy="4600571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83"/>
          <p:cNvSpPr txBox="1">
            <a:spLocks/>
          </p:cNvSpPr>
          <p:nvPr/>
        </p:nvSpPr>
        <p:spPr>
          <a:xfrm>
            <a:off x="4971010" y="2510705"/>
            <a:ext cx="7086627" cy="4147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buFont typeface="Arial"/>
              <a:buNone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tillium" panose="00000500000000000000" pitchFamily="50" charset="0"/>
              </a:rPr>
              <a:t>Microservice Architecture is a special design pattern of Service-oriented Architecture(SOA). In this type of service architecture, all the processes will communicate with each other with the smallest granularity to implement a big system or service.</a:t>
            </a:r>
          </a:p>
          <a:p>
            <a:pPr marL="0" indent="0">
              <a:spcBef>
                <a:spcPts val="1600"/>
              </a:spcBef>
              <a:buFont typeface="Arial"/>
              <a:buNone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tillium" panose="00000500000000000000" pitchFamily="50" charset="0"/>
              </a:rPr>
              <a:t>It deals with system of services that communicate over a network.</a:t>
            </a:r>
          </a:p>
          <a:p>
            <a:pPr marL="0" indent="0">
              <a:spcBef>
                <a:spcPts val="1600"/>
              </a:spcBef>
              <a:buFont typeface="Arial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09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083544" y="3508281"/>
            <a:ext cx="4024689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spc="200" dirty="0">
                <a:latin typeface="Titillium" charset="0"/>
                <a:ea typeface="Titillium" charset="0"/>
                <a:cs typeface="Titillium" charset="0"/>
              </a:rPr>
              <a:t>Service Oriented Architecture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83544" y="3911279"/>
            <a:ext cx="3822781" cy="738664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457200" lvl="0" indent="-317500">
              <a:buClr>
                <a:schemeClr val="dk1"/>
              </a:buClr>
              <a:buSzPts val="1400"/>
              <a:buAutoNum type="arabicPeriod"/>
            </a:pPr>
            <a:r>
              <a:rPr lang="en-US" sz="1600" dirty="0">
                <a:solidFill>
                  <a:schemeClr val="accent3"/>
                </a:solidFill>
                <a:latin typeface="Titillium" panose="00000500000000000000" pitchFamily="50" charset="0"/>
                <a:ea typeface="Average"/>
                <a:cs typeface="Average"/>
                <a:sym typeface="Average"/>
              </a:rPr>
              <a:t>GetPayments and </a:t>
            </a:r>
            <a:r>
              <a:rPr lang="en-US" sz="1600" dirty="0" err="1">
                <a:solidFill>
                  <a:schemeClr val="accent3"/>
                </a:solidFill>
                <a:latin typeface="Titillium" panose="00000500000000000000" pitchFamily="50" charset="0"/>
                <a:ea typeface="Average"/>
                <a:cs typeface="Average"/>
                <a:sym typeface="Average"/>
              </a:rPr>
              <a:t>DriverInformation</a:t>
            </a:r>
            <a:r>
              <a:rPr lang="en-US" sz="1600" dirty="0">
                <a:solidFill>
                  <a:schemeClr val="accent3"/>
                </a:solidFill>
                <a:latin typeface="Titillium" panose="00000500000000000000" pitchFamily="50" charset="0"/>
                <a:ea typeface="Average"/>
                <a:cs typeface="Average"/>
                <a:sym typeface="Average"/>
              </a:rPr>
              <a:t> and </a:t>
            </a:r>
            <a:r>
              <a:rPr lang="en-US" sz="1600" dirty="0" err="1">
                <a:solidFill>
                  <a:schemeClr val="accent3"/>
                </a:solidFill>
                <a:latin typeface="Titillium" panose="00000500000000000000" pitchFamily="50" charset="0"/>
                <a:ea typeface="Average"/>
                <a:cs typeface="Average"/>
                <a:sym typeface="Average"/>
              </a:rPr>
              <a:t>MappingDataAPI</a:t>
            </a:r>
            <a:endParaRPr lang="en-US" sz="1600" dirty="0">
              <a:solidFill>
                <a:schemeClr val="accent3"/>
              </a:solidFill>
              <a:latin typeface="Titillium" panose="00000500000000000000" pitchFamily="50" charset="0"/>
              <a:ea typeface="Average"/>
              <a:cs typeface="Average"/>
              <a:sym typeface="Average"/>
            </a:endParaRPr>
          </a:p>
          <a:p>
            <a:pPr marL="457200" lvl="0" indent="-317500">
              <a:buClr>
                <a:schemeClr val="dk1"/>
              </a:buClr>
              <a:buSzPts val="1400"/>
              <a:buAutoNum type="arabicPeriod"/>
            </a:pPr>
            <a:r>
              <a:rPr lang="en-US" sz="1600" dirty="0" err="1">
                <a:solidFill>
                  <a:schemeClr val="accent3"/>
                </a:solidFill>
                <a:latin typeface="Titillium" panose="00000500000000000000" pitchFamily="50" charset="0"/>
                <a:ea typeface="Average"/>
                <a:cs typeface="Average"/>
                <a:sym typeface="Average"/>
              </a:rPr>
              <a:t>AuthenticateUsers</a:t>
            </a:r>
            <a:r>
              <a:rPr lang="en-US" sz="1600" dirty="0">
                <a:solidFill>
                  <a:schemeClr val="accent3"/>
                </a:solidFill>
                <a:latin typeface="Titillium" panose="00000500000000000000" pitchFamily="50" charset="0"/>
                <a:ea typeface="Average"/>
                <a:cs typeface="Average"/>
                <a:sym typeface="Average"/>
              </a:rPr>
              <a:t> and </a:t>
            </a:r>
            <a:r>
              <a:rPr lang="en-US" sz="1600" dirty="0" err="1">
                <a:solidFill>
                  <a:schemeClr val="accent3"/>
                </a:solidFill>
                <a:latin typeface="Titillium" panose="00000500000000000000" pitchFamily="50" charset="0"/>
                <a:ea typeface="Average"/>
                <a:cs typeface="Average"/>
                <a:sym typeface="Average"/>
              </a:rPr>
              <a:t>DriversAPI</a:t>
            </a:r>
            <a:endParaRPr lang="en-US" sz="1600" dirty="0">
              <a:solidFill>
                <a:schemeClr val="accent3"/>
              </a:solidFill>
              <a:latin typeface="Titillium" panose="00000500000000000000" pitchFamily="50" charset="0"/>
              <a:ea typeface="Average"/>
              <a:cs typeface="Average"/>
              <a:sym typeface="Average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9460" y="3508281"/>
            <a:ext cx="456978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>
                <a:latin typeface="Titillium" charset="0"/>
                <a:ea typeface="Titillium" charset="0"/>
                <a:cs typeface="Titillium" charset="0"/>
              </a:rPr>
              <a:t>Microservice Architecture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39460" y="3935061"/>
            <a:ext cx="4033340" cy="123110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457200" lvl="0" indent="-317500">
              <a:buClr>
                <a:schemeClr val="dk1"/>
              </a:buClr>
              <a:buSzPts val="1400"/>
              <a:buAutoNum type="arabicPeriod"/>
            </a:pPr>
            <a:r>
              <a:rPr lang="en-US" sz="1600" dirty="0">
                <a:solidFill>
                  <a:schemeClr val="accent3"/>
                </a:solidFill>
                <a:latin typeface="Titillium" panose="00000500000000000000" pitchFamily="50" charset="0"/>
                <a:ea typeface="Average"/>
                <a:cs typeface="Average"/>
                <a:sym typeface="Average"/>
              </a:rPr>
              <a:t>SubmitPaymentService</a:t>
            </a:r>
          </a:p>
          <a:p>
            <a:pPr marL="457200" lvl="0" indent="-317500">
              <a:buClr>
                <a:schemeClr val="dk1"/>
              </a:buClr>
              <a:buSzPts val="1400"/>
              <a:buAutoNum type="arabicPeriod"/>
            </a:pPr>
            <a:r>
              <a:rPr lang="en-US" sz="1600" dirty="0" err="1">
                <a:solidFill>
                  <a:schemeClr val="accent3"/>
                </a:solidFill>
                <a:latin typeface="Titillium" panose="00000500000000000000" pitchFamily="50" charset="0"/>
                <a:ea typeface="Average"/>
                <a:cs typeface="Average"/>
                <a:sym typeface="Average"/>
              </a:rPr>
              <a:t>GetDriverInfoService</a:t>
            </a:r>
            <a:endParaRPr lang="en-US" sz="1600" dirty="0">
              <a:solidFill>
                <a:schemeClr val="accent3"/>
              </a:solidFill>
              <a:latin typeface="Titillium" panose="00000500000000000000" pitchFamily="50" charset="0"/>
              <a:ea typeface="Average"/>
              <a:cs typeface="Average"/>
              <a:sym typeface="Average"/>
            </a:endParaRPr>
          </a:p>
          <a:p>
            <a:pPr marL="457200" lvl="0" indent="-317500">
              <a:buClr>
                <a:schemeClr val="dk1"/>
              </a:buClr>
              <a:buSzPts val="1400"/>
              <a:buAutoNum type="arabicPeriod"/>
            </a:pPr>
            <a:r>
              <a:rPr lang="en-US" sz="1600" dirty="0" err="1">
                <a:solidFill>
                  <a:schemeClr val="accent3"/>
                </a:solidFill>
                <a:latin typeface="Titillium" panose="00000500000000000000" pitchFamily="50" charset="0"/>
                <a:ea typeface="Average"/>
                <a:cs typeface="Average"/>
                <a:sym typeface="Average"/>
              </a:rPr>
              <a:t>GetMappingDataService</a:t>
            </a:r>
            <a:endParaRPr lang="en-US" sz="1600" dirty="0">
              <a:solidFill>
                <a:schemeClr val="accent3"/>
              </a:solidFill>
              <a:latin typeface="Titillium" panose="00000500000000000000" pitchFamily="50" charset="0"/>
              <a:ea typeface="Average"/>
              <a:cs typeface="Average"/>
              <a:sym typeface="Average"/>
            </a:endParaRPr>
          </a:p>
          <a:p>
            <a:pPr marL="457200" lvl="0" indent="-317500">
              <a:buClr>
                <a:schemeClr val="dk1"/>
              </a:buClr>
              <a:buSzPts val="1400"/>
              <a:buAutoNum type="arabicPeriod"/>
            </a:pPr>
            <a:r>
              <a:rPr lang="en-US" sz="1600" dirty="0" err="1">
                <a:solidFill>
                  <a:schemeClr val="accent3"/>
                </a:solidFill>
                <a:latin typeface="Titillium" panose="00000500000000000000" pitchFamily="50" charset="0"/>
                <a:ea typeface="Average"/>
                <a:cs typeface="Average"/>
                <a:sym typeface="Average"/>
              </a:rPr>
              <a:t>AuthenticateUserService</a:t>
            </a:r>
            <a:endParaRPr lang="en-US" sz="1600" dirty="0">
              <a:solidFill>
                <a:schemeClr val="accent3"/>
              </a:solidFill>
              <a:latin typeface="Titillium" panose="00000500000000000000" pitchFamily="50" charset="0"/>
              <a:ea typeface="Average"/>
              <a:cs typeface="Average"/>
              <a:sym typeface="Average"/>
            </a:endParaRPr>
          </a:p>
          <a:p>
            <a:pPr marL="457200" lvl="0" indent="-317500">
              <a:buClr>
                <a:schemeClr val="dk1"/>
              </a:buClr>
              <a:buSzPts val="1400"/>
              <a:buAutoNum type="arabicPeriod"/>
            </a:pPr>
            <a:r>
              <a:rPr lang="en-US" sz="1600" dirty="0" err="1">
                <a:solidFill>
                  <a:schemeClr val="accent3"/>
                </a:solidFill>
                <a:latin typeface="Titillium" panose="00000500000000000000" pitchFamily="50" charset="0"/>
                <a:ea typeface="Average"/>
                <a:cs typeface="Average"/>
                <a:sym typeface="Average"/>
              </a:rPr>
              <a:t>AuthenticateDriverService</a:t>
            </a:r>
            <a:endParaRPr lang="en-US" sz="1600" dirty="0">
              <a:solidFill>
                <a:schemeClr val="tx1">
                  <a:alpha val="60000"/>
                </a:schemeClr>
              </a:solidFill>
              <a:latin typeface="Titillium" panose="00000500000000000000" pitchFamily="50" charset="0"/>
              <a:ea typeface="Titillium" charset="0"/>
              <a:cs typeface="Titillium" charset="0"/>
            </a:endParaRPr>
          </a:p>
        </p:txBody>
      </p:sp>
      <p:sp>
        <p:nvSpPr>
          <p:cNvPr id="19" name="Shape 3767"/>
          <p:cNvSpPr/>
          <p:nvPr/>
        </p:nvSpPr>
        <p:spPr>
          <a:xfrm>
            <a:off x="6297908" y="3492392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096000" y="3508281"/>
            <a:ext cx="0" cy="2039079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26"/>
          <p:cNvSpPr txBox="1">
            <a:spLocks/>
          </p:cNvSpPr>
          <p:nvPr/>
        </p:nvSpPr>
        <p:spPr>
          <a:xfrm>
            <a:off x="2947186" y="2385910"/>
            <a:ext cx="6701443" cy="4954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Titillium" panose="00000500000000000000" pitchFamily="50" charset="0"/>
              </a:rPr>
              <a:t>CAB Booking System (Software Units)</a:t>
            </a:r>
          </a:p>
        </p:txBody>
      </p:sp>
      <p:sp>
        <p:nvSpPr>
          <p:cNvPr id="12" name="Title 26"/>
          <p:cNvSpPr txBox="1">
            <a:spLocks/>
          </p:cNvSpPr>
          <p:nvPr/>
        </p:nvSpPr>
        <p:spPr>
          <a:xfrm>
            <a:off x="4411564" y="1728991"/>
            <a:ext cx="4214275" cy="4954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tillium" panose="00000500000000000000" pitchFamily="50" charset="0"/>
              </a:rPr>
              <a:t>SOA</a:t>
            </a:r>
            <a:r>
              <a:rPr lang="en-US" sz="3200" dirty="0">
                <a:latin typeface="Titillium" panose="00000500000000000000" pitchFamily="50" charset="0"/>
              </a:rPr>
              <a:t> vs </a:t>
            </a:r>
            <a:r>
              <a:rPr lang="en-US" sz="3200" b="1" dirty="0">
                <a:latin typeface="Titillium" panose="00000500000000000000" pitchFamily="50" charset="0"/>
              </a:rPr>
              <a:t>Microservices</a:t>
            </a:r>
          </a:p>
        </p:txBody>
      </p:sp>
      <p:sp>
        <p:nvSpPr>
          <p:cNvPr id="15" name="Shape 3680"/>
          <p:cNvSpPr/>
          <p:nvPr/>
        </p:nvSpPr>
        <p:spPr>
          <a:xfrm>
            <a:off x="1431801" y="3520440"/>
            <a:ext cx="483760" cy="395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2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2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4"/>
                  <a:pt x="21600" y="2399"/>
                </a:cubicBezTo>
                <a:cubicBezTo>
                  <a:pt x="21600" y="1073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3"/>
                  <a:pt x="0" y="2399"/>
                </a:cubicBezTo>
                <a:cubicBezTo>
                  <a:pt x="0" y="3724"/>
                  <a:pt x="879" y="4799"/>
                  <a:pt x="1964" y="4799"/>
                </a:cubicBezTo>
                <a:moveTo>
                  <a:pt x="19636" y="11999"/>
                </a:moveTo>
                <a:lnTo>
                  <a:pt x="1964" y="11999"/>
                </a:lnTo>
                <a:cubicBezTo>
                  <a:pt x="1422" y="11999"/>
                  <a:pt x="982" y="11463"/>
                  <a:pt x="982" y="10801"/>
                </a:cubicBezTo>
                <a:cubicBezTo>
                  <a:pt x="982" y="10137"/>
                  <a:pt x="1422" y="9599"/>
                  <a:pt x="1964" y="9599"/>
                </a:cubicBezTo>
                <a:lnTo>
                  <a:pt x="19636" y="9599"/>
                </a:lnTo>
                <a:cubicBezTo>
                  <a:pt x="20178" y="9599"/>
                  <a:pt x="20618" y="10137"/>
                  <a:pt x="20618" y="10801"/>
                </a:cubicBezTo>
                <a:cubicBezTo>
                  <a:pt x="20618" y="11463"/>
                  <a:pt x="20178" y="11999"/>
                  <a:pt x="19636" y="11999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1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1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114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ower Colo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F3EB2"/>
      </a:accent1>
      <a:accent2>
        <a:srgbClr val="FF5988"/>
      </a:accent2>
      <a:accent3>
        <a:srgbClr val="8A48BE"/>
      </a:accent3>
      <a:accent4>
        <a:srgbClr val="FE6D96"/>
      </a:accent4>
      <a:accent5>
        <a:srgbClr val="9B58D0"/>
      </a:accent5>
      <a:accent6>
        <a:srgbClr val="FD83A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>
          <a:noFill/>
        </a:ln>
      </a:spPr>
      <a:bodyPr lIns="0" tIns="0" rIns="0" bIns="0"/>
      <a:lstStyle>
        <a:defPPr>
          <a:defRPr/>
        </a:defPPr>
      </a:lstStyle>
    </a:spDef>
    <a:lnDef>
      <a:spPr>
        <a:ln w="2540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7166</TotalTime>
  <Words>1195</Words>
  <Application>Microsoft Office PowerPoint</Application>
  <PresentationFormat>Widescreen</PresentationFormat>
  <Paragraphs>191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Average</vt:lpstr>
      <vt:lpstr>Calibri</vt:lpstr>
      <vt:lpstr>Source Sans Pro</vt:lpstr>
      <vt:lpstr>Titillium</vt:lpstr>
      <vt:lpstr>Titillium Bd</vt:lpstr>
      <vt:lpstr>Office Theme</vt:lpstr>
      <vt:lpstr>PowerPoint Presentation</vt:lpstr>
      <vt:lpstr>PowerPoint Presentation</vt:lpstr>
      <vt:lpstr>Lets start with Monolithic Architecture</vt:lpstr>
      <vt:lpstr>PowerPoint Presentation</vt:lpstr>
      <vt:lpstr>PowerPoint Presentation</vt:lpstr>
      <vt:lpstr>PowerPoint Presentation</vt:lpstr>
      <vt:lpstr>What are Microservices?</vt:lpstr>
      <vt:lpstr>Microservices Characteristics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and When not to use Microservice Architecture</vt:lpstr>
      <vt:lpstr>PowerPoint Presentation</vt:lpstr>
      <vt:lpstr>PowerPoint Presentation</vt:lpstr>
      <vt:lpstr>PowerPoint Presentation</vt:lpstr>
      <vt:lpstr>PowerPoint Presentation</vt:lpstr>
      <vt:lpstr>Cloud Solutions</vt:lpstr>
      <vt:lpstr>Serverless Architecture</vt:lpstr>
      <vt:lpstr>What is the Situation now?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Arpit Jain Mr</cp:lastModifiedBy>
  <cp:revision>201</cp:revision>
  <dcterms:created xsi:type="dcterms:W3CDTF">2016-09-29T04:17:56Z</dcterms:created>
  <dcterms:modified xsi:type="dcterms:W3CDTF">2018-06-01T10:02:51Z</dcterms:modified>
</cp:coreProperties>
</file>